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372" r:id="rId2"/>
    <p:sldId id="377" r:id="rId3"/>
    <p:sldId id="338" r:id="rId4"/>
    <p:sldId id="399" r:id="rId5"/>
    <p:sldId id="402" r:id="rId6"/>
    <p:sldId id="400" r:id="rId7"/>
    <p:sldId id="403" r:id="rId8"/>
    <p:sldId id="398" r:id="rId9"/>
    <p:sldId id="396" r:id="rId10"/>
    <p:sldId id="435" r:id="rId11"/>
    <p:sldId id="407" r:id="rId12"/>
    <p:sldId id="424" r:id="rId13"/>
    <p:sldId id="410" r:id="rId14"/>
    <p:sldId id="409" r:id="rId15"/>
    <p:sldId id="443" r:id="rId16"/>
    <p:sldId id="433" r:id="rId17"/>
    <p:sldId id="436" r:id="rId18"/>
    <p:sldId id="405" r:id="rId19"/>
    <p:sldId id="425" r:id="rId20"/>
    <p:sldId id="416" r:id="rId21"/>
    <p:sldId id="444" r:id="rId22"/>
    <p:sldId id="423" r:id="rId23"/>
    <p:sldId id="445" r:id="rId24"/>
    <p:sldId id="434" r:id="rId25"/>
    <p:sldId id="437" r:id="rId26"/>
    <p:sldId id="412" r:id="rId27"/>
    <p:sldId id="426" r:id="rId28"/>
    <p:sldId id="441" r:id="rId29"/>
    <p:sldId id="418" r:id="rId30"/>
    <p:sldId id="442" r:id="rId31"/>
    <p:sldId id="420" r:id="rId32"/>
    <p:sldId id="438" r:id="rId33"/>
    <p:sldId id="446" r:id="rId34"/>
    <p:sldId id="447" r:id="rId35"/>
    <p:sldId id="421" r:id="rId36"/>
    <p:sldId id="422" r:id="rId37"/>
    <p:sldId id="427" r:id="rId38"/>
    <p:sldId id="431" r:id="rId39"/>
    <p:sldId id="430" r:id="rId40"/>
    <p:sldId id="440" r:id="rId41"/>
    <p:sldId id="432" r:id="rId42"/>
    <p:sldId id="439" r:id="rId43"/>
    <p:sldId id="428" r:id="rId44"/>
    <p:sldId id="429" r:id="rId45"/>
    <p:sldId id="408" r:id="rId46"/>
    <p:sldId id="384" r:id="rId4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elo Wildfaier da Silva" initials="MWdS" lastIdx="2" clrIdx="0">
    <p:extLst>
      <p:ext uri="{19B8F6BF-5375-455C-9EA6-DF929625EA0E}">
        <p15:presenceInfo xmlns:p15="http://schemas.microsoft.com/office/powerpoint/2012/main" userId="S-1-5-21-1694574831-2701815030-435008600-351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38B"/>
    <a:srgbClr val="0066FF"/>
    <a:srgbClr val="6DC0FF"/>
    <a:srgbClr val="FFEAA7"/>
    <a:srgbClr val="C4D4BA"/>
    <a:srgbClr val="D1E9EB"/>
    <a:srgbClr val="C7E4E7"/>
    <a:srgbClr val="DAE4D4"/>
    <a:srgbClr val="CDEBD3"/>
    <a:srgbClr val="D2F6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250" autoAdjust="0"/>
    <p:restoredTop sz="95560" autoAdjust="0"/>
  </p:normalViewPr>
  <p:slideViewPr>
    <p:cSldViewPr>
      <p:cViewPr varScale="1">
        <p:scale>
          <a:sx n="74" d="100"/>
          <a:sy n="74" d="100"/>
        </p:scale>
        <p:origin x="62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376"/>
    </p:cViewPr>
  </p:sorterViewPr>
  <p:notesViewPr>
    <p:cSldViewPr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58A929AB-7A5C-49F6-833C-042FB015B3CD}" type="datetimeFigureOut">
              <a:rPr lang="pt-BR"/>
              <a:pPr>
                <a:defRPr/>
              </a:pPr>
              <a:t>10/08/2015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653FFBFE-5D9F-4019-8593-38052AF07DE9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79226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Clique para editar os estilos do texto mestre</a:t>
            </a:r>
          </a:p>
          <a:p>
            <a:pPr lvl="1"/>
            <a:r>
              <a:rPr lang="en-US" noProof="0" smtClean="0"/>
              <a:t>Segundo nível</a:t>
            </a:r>
          </a:p>
          <a:p>
            <a:pPr lvl="2"/>
            <a:r>
              <a:rPr lang="en-US" noProof="0" smtClean="0"/>
              <a:t>Terceiro nível</a:t>
            </a:r>
          </a:p>
          <a:p>
            <a:pPr lvl="3"/>
            <a:r>
              <a:rPr lang="en-US" noProof="0" smtClean="0"/>
              <a:t>Quarto nível</a:t>
            </a:r>
          </a:p>
          <a:p>
            <a:pPr lvl="4"/>
            <a:r>
              <a:rPr lang="en-US" noProof="0" smtClean="0"/>
              <a:t>Quinto nível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16567819-CC79-41FA-A06B-C034B1FAE3B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222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8" name="Título 17"/>
          <p:cNvSpPr>
            <a:spLocks noGrp="1"/>
          </p:cNvSpPr>
          <p:nvPr>
            <p:ph type="title"/>
          </p:nvPr>
        </p:nvSpPr>
        <p:spPr>
          <a:xfrm>
            <a:off x="59308" y="4568428"/>
            <a:ext cx="9036496" cy="504056"/>
          </a:xfrm>
          <a:prstGeom prst="rect">
            <a:avLst/>
          </a:prstGeom>
        </p:spPr>
        <p:txBody>
          <a:bodyPr anchor="ctr"/>
          <a:lstStyle>
            <a:lvl1pPr>
              <a:defRPr sz="2000" b="1" i="1" spc="3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87999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divisão da Apresen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4644008" y="1772816"/>
            <a:ext cx="3888432" cy="1944216"/>
          </a:xfrm>
          <a:prstGeom prst="rect">
            <a:avLst/>
          </a:prstGeom>
        </p:spPr>
        <p:txBody>
          <a:bodyPr anchor="b"/>
          <a:lstStyle>
            <a:lvl1pPr algn="l">
              <a:defRPr sz="3600" b="1" i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17" name="Espaço Reservado para Texto 2"/>
          <p:cNvSpPr>
            <a:spLocks noGrp="1"/>
          </p:cNvSpPr>
          <p:nvPr>
            <p:ph type="body" idx="10"/>
          </p:nvPr>
        </p:nvSpPr>
        <p:spPr>
          <a:xfrm>
            <a:off x="4814537" y="3776638"/>
            <a:ext cx="4005935" cy="660474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i="1" baseline="0"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6069743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o Ún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0"/>
            <a:ext cx="8640960" cy="836712"/>
          </a:xfrm>
          <a:prstGeom prst="rect">
            <a:avLst/>
          </a:prstGeom>
        </p:spPr>
        <p:txBody>
          <a:bodyPr anchor="b"/>
          <a:lstStyle>
            <a:lvl1pPr algn="l">
              <a:defRPr sz="3600" b="1" i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9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1124744"/>
            <a:ext cx="8280920" cy="504056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200"/>
              </a:spcBef>
              <a:buFont typeface="Arial" pitchFamily="34" charset="0"/>
              <a:buChar char="•"/>
              <a:defRPr sz="1800" i="1">
                <a:latin typeface="Calibri" panose="020F0502020204030204" pitchFamily="34" charset="0"/>
              </a:defRPr>
            </a:lvl1pPr>
            <a:lvl2pPr marL="742950" indent="-28575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2pPr>
            <a:lvl3pPr marL="11430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3pPr>
            <a:lvl4pPr marL="16002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4pPr>
            <a:lvl5pPr marL="20574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00410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o Único -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251520" y="0"/>
            <a:ext cx="8640960" cy="836712"/>
          </a:xfrm>
          <a:prstGeom prst="rect">
            <a:avLst/>
          </a:prstGeom>
        </p:spPr>
        <p:txBody>
          <a:bodyPr anchor="b"/>
          <a:lstStyle>
            <a:lvl1pPr algn="l">
              <a:defRPr sz="3600" b="1" i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10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1124744"/>
            <a:ext cx="8280920" cy="504056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200"/>
              </a:spcBef>
              <a:buFont typeface="Arial" pitchFamily="34" charset="0"/>
              <a:buChar char="•"/>
              <a:defRPr sz="1800" i="1">
                <a:latin typeface="Calibri" panose="020F0502020204030204" pitchFamily="34" charset="0"/>
              </a:defRPr>
            </a:lvl1pPr>
            <a:lvl2pPr marL="742950" indent="-28575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2pPr>
            <a:lvl3pPr marL="11430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3pPr>
            <a:lvl4pPr marL="16002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4pPr>
            <a:lvl5pPr marL="20574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940344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o - Detalhe Amare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0"/>
            <a:ext cx="8640960" cy="836712"/>
          </a:xfrm>
          <a:prstGeom prst="rect">
            <a:avLst/>
          </a:prstGeom>
        </p:spPr>
        <p:txBody>
          <a:bodyPr anchor="b"/>
          <a:lstStyle>
            <a:lvl1pPr algn="l">
              <a:defRPr sz="3600" b="1" i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9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1124744"/>
            <a:ext cx="3888432" cy="504056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200"/>
              </a:spcBef>
              <a:buFont typeface="Arial" pitchFamily="34" charset="0"/>
              <a:buChar char="•"/>
              <a:defRPr sz="1800" i="1">
                <a:latin typeface="Calibri" panose="020F0502020204030204" pitchFamily="34" charset="0"/>
              </a:defRPr>
            </a:lvl1pPr>
            <a:lvl2pPr marL="742950" indent="-28575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2pPr>
            <a:lvl3pPr marL="11430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3pPr>
            <a:lvl4pPr marL="16002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4pPr>
            <a:lvl5pPr marL="20574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7" name="Espaço Reservado para Conteúdo 2"/>
          <p:cNvSpPr>
            <a:spLocks noGrp="1"/>
          </p:cNvSpPr>
          <p:nvPr>
            <p:ph idx="10"/>
          </p:nvPr>
        </p:nvSpPr>
        <p:spPr>
          <a:xfrm>
            <a:off x="4932040" y="1124744"/>
            <a:ext cx="3888432" cy="504056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200"/>
              </a:spcBef>
              <a:buFont typeface="Arial" pitchFamily="34" charset="0"/>
              <a:buChar char="•"/>
              <a:defRPr sz="1800" i="1">
                <a:latin typeface="Calibri" panose="020F0502020204030204" pitchFamily="34" charset="0"/>
              </a:defRPr>
            </a:lvl1pPr>
            <a:lvl2pPr marL="742950" indent="-28575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2pPr>
            <a:lvl3pPr marL="11430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3pPr>
            <a:lvl4pPr marL="16002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4pPr>
            <a:lvl5pPr marL="20574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078944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o - Detalhe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0"/>
            <a:ext cx="8640960" cy="836712"/>
          </a:xfrm>
          <a:prstGeom prst="rect">
            <a:avLst/>
          </a:prstGeom>
        </p:spPr>
        <p:txBody>
          <a:bodyPr anchor="b"/>
          <a:lstStyle>
            <a:lvl1pPr algn="l">
              <a:defRPr sz="3600" b="1" i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9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1124744"/>
            <a:ext cx="3888432" cy="504056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200"/>
              </a:spcBef>
              <a:buFont typeface="Arial" pitchFamily="34" charset="0"/>
              <a:buChar char="•"/>
              <a:defRPr sz="1800" i="1">
                <a:latin typeface="Calibri" panose="020F0502020204030204" pitchFamily="34" charset="0"/>
              </a:defRPr>
            </a:lvl1pPr>
            <a:lvl2pPr marL="742950" indent="-28575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2pPr>
            <a:lvl3pPr marL="11430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3pPr>
            <a:lvl4pPr marL="16002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4pPr>
            <a:lvl5pPr marL="20574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7" name="Espaço Reservado para Conteúdo 2"/>
          <p:cNvSpPr>
            <a:spLocks noGrp="1"/>
          </p:cNvSpPr>
          <p:nvPr>
            <p:ph idx="10"/>
          </p:nvPr>
        </p:nvSpPr>
        <p:spPr>
          <a:xfrm>
            <a:off x="4932040" y="1124744"/>
            <a:ext cx="3888432" cy="504056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200"/>
              </a:spcBef>
              <a:buFont typeface="Arial" pitchFamily="34" charset="0"/>
              <a:buChar char="•"/>
              <a:defRPr sz="1800" i="1">
                <a:latin typeface="Calibri" panose="020F0502020204030204" pitchFamily="34" charset="0"/>
              </a:defRPr>
            </a:lvl1pPr>
            <a:lvl2pPr marL="742950" indent="-28575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2pPr>
            <a:lvl3pPr marL="11430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3pPr>
            <a:lvl4pPr marL="16002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4pPr>
            <a:lvl5pPr marL="20574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17189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o - Detalhe Cin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4" y="0"/>
            <a:ext cx="9144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0"/>
            <a:ext cx="8640960" cy="836712"/>
          </a:xfrm>
          <a:prstGeom prst="rect">
            <a:avLst/>
          </a:prstGeom>
        </p:spPr>
        <p:txBody>
          <a:bodyPr anchor="b"/>
          <a:lstStyle>
            <a:lvl1pPr algn="l">
              <a:defRPr sz="3600" b="1" i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9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1124744"/>
            <a:ext cx="3888432" cy="504056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200"/>
              </a:spcBef>
              <a:buFont typeface="Arial" pitchFamily="34" charset="0"/>
              <a:buChar char="•"/>
              <a:defRPr sz="1800" i="1">
                <a:latin typeface="Calibri" panose="020F0502020204030204" pitchFamily="34" charset="0"/>
              </a:defRPr>
            </a:lvl1pPr>
            <a:lvl2pPr marL="742950" indent="-28575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2pPr>
            <a:lvl3pPr marL="11430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3pPr>
            <a:lvl4pPr marL="16002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4pPr>
            <a:lvl5pPr marL="20574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7" name="Espaço Reservado para Conteúdo 2"/>
          <p:cNvSpPr>
            <a:spLocks noGrp="1"/>
          </p:cNvSpPr>
          <p:nvPr>
            <p:ph idx="10"/>
          </p:nvPr>
        </p:nvSpPr>
        <p:spPr>
          <a:xfrm>
            <a:off x="4932040" y="1124744"/>
            <a:ext cx="3888432" cy="504056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200"/>
              </a:spcBef>
              <a:buFont typeface="Arial" pitchFamily="34" charset="0"/>
              <a:buChar char="•"/>
              <a:defRPr sz="1800" i="1">
                <a:latin typeface="Calibri" panose="020F0502020204030204" pitchFamily="34" charset="0"/>
              </a:defRPr>
            </a:lvl1pPr>
            <a:lvl2pPr marL="742950" indent="-28575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2pPr>
            <a:lvl3pPr marL="11430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3pPr>
            <a:lvl4pPr marL="16002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4pPr>
            <a:lvl5pPr marL="20574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20507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ítulo 1"/>
          <p:cNvSpPr>
            <a:spLocks noGrp="1"/>
          </p:cNvSpPr>
          <p:nvPr>
            <p:ph type="ctrTitle" hasCustomPrompt="1"/>
          </p:nvPr>
        </p:nvSpPr>
        <p:spPr>
          <a:xfrm>
            <a:off x="6372200" y="1268760"/>
            <a:ext cx="2664296" cy="872282"/>
          </a:xfrm>
          <a:prstGeom prst="rect">
            <a:avLst/>
          </a:prstGeom>
        </p:spPr>
        <p:txBody>
          <a:bodyPr/>
          <a:lstStyle>
            <a:lvl1pPr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defRPr lang="pt-BR" sz="3200" b="1" i="1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</a:lstStyle>
          <a:p>
            <a:r>
              <a:rPr lang="pt-BR" dirty="0" smtClean="0"/>
              <a:t>Obrigado!</a:t>
            </a:r>
            <a:endParaRPr lang="pt-BR" dirty="0"/>
          </a:p>
        </p:txBody>
      </p:sp>
      <p:sp>
        <p:nvSpPr>
          <p:cNvPr id="1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6444208" y="2420888"/>
            <a:ext cx="2664296" cy="2329458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600"/>
              </a:spcBef>
              <a:spcAft>
                <a:spcPts val="600"/>
              </a:spcAft>
              <a:buNone/>
              <a:defRPr sz="1800" b="1" i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 dirty="0" smtClean="0"/>
              <a:t>Nome</a:t>
            </a:r>
          </a:p>
          <a:p>
            <a:r>
              <a:rPr lang="pt-BR" dirty="0" smtClean="0"/>
              <a:t>E-mail@cwi.com.br</a:t>
            </a:r>
          </a:p>
          <a:p>
            <a:r>
              <a:rPr lang="pt-BR" dirty="0" smtClean="0"/>
              <a:t>(51) 9999-9999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212021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/>
          <p:cNvSpPr txBox="1"/>
          <p:nvPr userDrawn="1"/>
        </p:nvSpPr>
        <p:spPr>
          <a:xfrm>
            <a:off x="8020544" y="6613756"/>
            <a:ext cx="11521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12380FA9-2908-483B-8DEC-B29A0AC8D9F1}" type="slidenum">
              <a:rPr lang="pt-BR" sz="900" b="1" i="1" smtClean="0">
                <a:solidFill>
                  <a:schemeClr val="bg1">
                    <a:lumMod val="75000"/>
                  </a:schemeClr>
                </a:solidFill>
              </a:rPr>
              <a:pPr algn="r"/>
              <a:t>‹nº›</a:t>
            </a:fld>
            <a:endParaRPr lang="pt-BR" sz="900" b="1" i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76" r:id="rId1"/>
    <p:sldLayoutId id="2147484074" r:id="rId2"/>
    <p:sldLayoutId id="2147484066" r:id="rId3"/>
    <p:sldLayoutId id="2147484089" r:id="rId4"/>
    <p:sldLayoutId id="2147484088" r:id="rId5"/>
    <p:sldLayoutId id="2147484090" r:id="rId6"/>
    <p:sldLayoutId id="2147484091" r:id="rId7"/>
    <p:sldLayoutId id="2147484075" r:id="rId8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ORM: O que estamos fazendo errado?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98850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51520" y="188640"/>
            <a:ext cx="8640960" cy="648072"/>
          </a:xfrm>
        </p:spPr>
        <p:txBody>
          <a:bodyPr/>
          <a:lstStyle/>
          <a:p>
            <a:r>
              <a:rPr lang="pt-BR" sz="3200" dirty="0" smtClean="0"/>
              <a:t>ORM – Modelo de dados dos exemplos</a:t>
            </a:r>
            <a:endParaRPr lang="pt-BR" sz="32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556792"/>
            <a:ext cx="6753225" cy="4352925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6660232" y="5373216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1.560.000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4860032" y="1988840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76</a:t>
            </a:r>
          </a:p>
        </p:txBody>
      </p:sp>
      <p:sp>
        <p:nvSpPr>
          <p:cNvPr id="8" name="Retângulo 7"/>
          <p:cNvSpPr/>
          <p:nvPr/>
        </p:nvSpPr>
        <p:spPr>
          <a:xfrm>
            <a:off x="6948264" y="1988840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38.000</a:t>
            </a:r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2690694" y="1988840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76</a:t>
            </a:r>
          </a:p>
        </p:txBody>
      </p:sp>
    </p:spTree>
    <p:extLst>
      <p:ext uri="{BB962C8B-B14F-4D97-AF65-F5344CB8AC3E}">
        <p14:creationId xmlns:p14="http://schemas.microsoft.com/office/powerpoint/2010/main" val="10722559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43508" y="188640"/>
            <a:ext cx="8640960" cy="648072"/>
          </a:xfrm>
        </p:spPr>
        <p:txBody>
          <a:bodyPr/>
          <a:lstStyle/>
          <a:p>
            <a:r>
              <a:rPr lang="pt-BR" dirty="0" smtClean="0"/>
              <a:t> N+1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340768"/>
            <a:ext cx="8280920" cy="3312368"/>
          </a:xfrm>
        </p:spPr>
        <p:txBody>
          <a:bodyPr/>
          <a:lstStyle/>
          <a:p>
            <a:endParaRPr lang="pt-BR" sz="2400" i="0" dirty="0" smtClean="0"/>
          </a:p>
          <a:p>
            <a:endParaRPr lang="en-US" sz="2400" i="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6" y="980727"/>
            <a:ext cx="7217090" cy="5483481"/>
          </a:xfrm>
          <a:prstGeom prst="rect">
            <a:avLst/>
          </a:prstGeom>
        </p:spPr>
      </p:pic>
      <p:pic>
        <p:nvPicPr>
          <p:cNvPr id="2052" name="Picture 4" descr="1 filled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356" y="1161262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48125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43508" y="188640"/>
            <a:ext cx="8640960" cy="648072"/>
          </a:xfrm>
        </p:spPr>
        <p:txBody>
          <a:bodyPr/>
          <a:lstStyle/>
          <a:p>
            <a:r>
              <a:rPr lang="pt-BR" dirty="0" smtClean="0"/>
              <a:t> 1. N+1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340768"/>
            <a:ext cx="8280920" cy="468052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Contexto do problema:</a:t>
            </a:r>
          </a:p>
          <a:p>
            <a:r>
              <a:rPr lang="pt-BR" sz="2400" dirty="0" err="1" smtClean="0"/>
              <a:t>Lazy</a:t>
            </a:r>
            <a:r>
              <a:rPr lang="pt-BR" sz="2400" dirty="0" smtClean="0"/>
              <a:t> </a:t>
            </a:r>
            <a:r>
              <a:rPr lang="pt-BR" sz="2400" dirty="0" err="1" smtClean="0"/>
              <a:t>Load</a:t>
            </a:r>
            <a:r>
              <a:rPr lang="pt-BR" sz="2400" i="0" dirty="0" smtClean="0"/>
              <a:t> habilitado.</a:t>
            </a:r>
          </a:p>
          <a:p>
            <a:r>
              <a:rPr lang="pt-BR" sz="2400" i="0" dirty="0" smtClean="0"/>
              <a:t>Consultas sem o uso do </a:t>
            </a:r>
            <a:r>
              <a:rPr lang="pt-BR" sz="2400" dirty="0" smtClean="0"/>
              <a:t>.Include() </a:t>
            </a:r>
            <a:r>
              <a:rPr lang="pt-BR" sz="2400" i="0" dirty="0" smtClean="0"/>
              <a:t>de entidades relacionadas.</a:t>
            </a:r>
          </a:p>
          <a:p>
            <a:r>
              <a:rPr lang="pt-BR" sz="2400" i="0" dirty="0" smtClean="0"/>
              <a:t>Cada acesso a uma entidade relacionada gerará uma nova consulta a base de dados.</a:t>
            </a:r>
          </a:p>
          <a:p>
            <a:pPr marL="0" indent="0">
              <a:buNone/>
            </a:pPr>
            <a:endParaRPr lang="pt-BR" sz="2400" b="1" i="0" dirty="0" smtClean="0"/>
          </a:p>
          <a:p>
            <a:pPr marL="0" indent="0">
              <a:buNone/>
            </a:pPr>
            <a:r>
              <a:rPr lang="pt-BR" sz="2400" b="1" i="0" dirty="0" smtClean="0"/>
              <a:t>Resultado</a:t>
            </a:r>
            <a:r>
              <a:rPr lang="pt-BR" sz="2400" b="1" i="0" dirty="0"/>
              <a:t>:</a:t>
            </a:r>
          </a:p>
          <a:p>
            <a:r>
              <a:rPr lang="en-US" sz="2400" i="0" dirty="0" err="1" smtClean="0"/>
              <a:t>Multiplos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acessos</a:t>
            </a:r>
            <a:r>
              <a:rPr lang="en-US" sz="2400" i="0" dirty="0" smtClean="0"/>
              <a:t> a base de dados </a:t>
            </a:r>
            <a:r>
              <a:rPr lang="en-US" sz="2400" i="0" dirty="0" err="1" smtClean="0"/>
              <a:t>que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poderiam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ser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evitados</a:t>
            </a:r>
            <a:r>
              <a:rPr lang="en-US" sz="2400" i="0" dirty="0" smtClean="0"/>
              <a:t>.</a:t>
            </a:r>
            <a:endParaRPr lang="en-US" sz="2400" i="0" dirty="0"/>
          </a:p>
          <a:p>
            <a:endParaRPr lang="pt-BR" sz="2400" i="0" dirty="0" smtClean="0"/>
          </a:p>
          <a:p>
            <a:endParaRPr lang="en-US" sz="2400" i="0" dirty="0"/>
          </a:p>
        </p:txBody>
      </p:sp>
    </p:spTree>
    <p:extLst>
      <p:ext uri="{BB962C8B-B14F-4D97-AF65-F5344CB8AC3E}">
        <p14:creationId xmlns:p14="http://schemas.microsoft.com/office/powerpoint/2010/main" val="37874322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43508" y="188640"/>
            <a:ext cx="8640960" cy="648072"/>
          </a:xfrm>
        </p:spPr>
        <p:txBody>
          <a:bodyPr/>
          <a:lstStyle/>
          <a:p>
            <a:r>
              <a:rPr lang="pt-BR" dirty="0" smtClean="0"/>
              <a:t> 1. N+1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3312368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Exemplo: Com N+1, código gerando 20.001 consultas na base de dados para 10.000 registros retornados.</a:t>
            </a:r>
          </a:p>
          <a:p>
            <a:endParaRPr lang="en-US" sz="2400" i="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383730"/>
            <a:ext cx="8124658" cy="320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897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43508" y="188640"/>
            <a:ext cx="8640960" cy="648072"/>
          </a:xfrm>
        </p:spPr>
        <p:txBody>
          <a:bodyPr/>
          <a:lstStyle/>
          <a:p>
            <a:r>
              <a:rPr lang="pt-BR" dirty="0" smtClean="0"/>
              <a:t> 1. </a:t>
            </a:r>
            <a:r>
              <a:rPr lang="pt-BR" dirty="0" smtClean="0"/>
              <a:t>N+1 – EF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3312368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Exemplo: Sem N+1, código gerando somente uma consulta na base de dados para 10.000 registros.</a:t>
            </a:r>
          </a:p>
          <a:p>
            <a:pPr marL="0" indent="0">
              <a:buNone/>
            </a:pPr>
            <a:endParaRPr lang="pt-BR" sz="2400" b="1" i="0" dirty="0" smtClean="0"/>
          </a:p>
          <a:p>
            <a:pPr marL="0" indent="0">
              <a:buNone/>
            </a:pPr>
            <a:endParaRPr lang="pt-BR" sz="2400" b="1" i="0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276872"/>
            <a:ext cx="8198403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2287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1. </a:t>
            </a:r>
            <a:r>
              <a:rPr lang="pt-BR" dirty="0" smtClean="0"/>
              <a:t>N+1 - </a:t>
            </a:r>
            <a:r>
              <a:rPr lang="pt-BR" dirty="0" err="1" smtClean="0"/>
              <a:t>NHibernate</a:t>
            </a:r>
            <a:endParaRPr lang="pt-BR" dirty="0"/>
          </a:p>
        </p:txBody>
      </p:sp>
      <p:sp>
        <p:nvSpPr>
          <p:cNvPr id="4" name="Espaço Reservado para Conteúdo 8"/>
          <p:cNvSpPr txBox="1">
            <a:spLocks/>
          </p:cNvSpPr>
          <p:nvPr/>
        </p:nvSpPr>
        <p:spPr>
          <a:xfrm>
            <a:off x="323528" y="1268760"/>
            <a:ext cx="8280920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1800" i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1600" i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1600" i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1600" i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1600" i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400" b="1" i="0" kern="0" dirty="0" smtClean="0"/>
              <a:t>Exemplo anterior utilizando </a:t>
            </a:r>
            <a:r>
              <a:rPr lang="pt-BR" sz="2400" b="1" i="0" kern="0" dirty="0" err="1" smtClean="0"/>
              <a:t>NHibernate</a:t>
            </a:r>
            <a:endParaRPr lang="pt-BR" sz="2400" b="1" i="0" kern="0" dirty="0" smtClean="0"/>
          </a:p>
          <a:p>
            <a:endParaRPr lang="en-US" sz="2400" i="0" kern="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19" y="2117288"/>
            <a:ext cx="8421361" cy="289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2817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1. N+1</a:t>
            </a:r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err="1" smtClean="0"/>
              <a:t>Perfomance</a:t>
            </a:r>
            <a:r>
              <a:rPr lang="pt-BR" sz="2400" b="1" i="0" dirty="0" smtClean="0"/>
              <a:t>: </a:t>
            </a:r>
            <a:r>
              <a:rPr lang="en-US" sz="2400" i="0" dirty="0" smtClean="0"/>
              <a:t>Na </a:t>
            </a:r>
            <a:r>
              <a:rPr lang="en-US" sz="2400" i="0" dirty="0" err="1" smtClean="0"/>
              <a:t>execução</a:t>
            </a:r>
            <a:r>
              <a:rPr lang="en-US" sz="2400" i="0" dirty="0" smtClean="0"/>
              <a:t> dos </a:t>
            </a:r>
            <a:r>
              <a:rPr lang="en-US" sz="2400" i="0" dirty="0" err="1" smtClean="0"/>
              <a:t>exemplos</a:t>
            </a:r>
            <a:r>
              <a:rPr lang="en-US" sz="2400" i="0" dirty="0" smtClean="0"/>
              <a:t>, </a:t>
            </a:r>
            <a:r>
              <a:rPr lang="en-US" sz="2400" i="0" dirty="0" err="1" smtClean="0"/>
              <a:t>os</a:t>
            </a:r>
            <a:r>
              <a:rPr lang="en-US" sz="2400" i="0" dirty="0" smtClean="0"/>
              <a:t> tempos </a:t>
            </a:r>
            <a:r>
              <a:rPr lang="en-US" sz="2400" i="0" dirty="0" err="1" smtClean="0"/>
              <a:t>foram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seguintes</a:t>
            </a:r>
            <a:r>
              <a:rPr lang="en-US" sz="2400" i="0" dirty="0" smtClean="0"/>
              <a:t> para 10.000 </a:t>
            </a:r>
            <a:r>
              <a:rPr lang="en-US" sz="2400" i="0" dirty="0" err="1" smtClean="0"/>
              <a:t>registros</a:t>
            </a:r>
            <a:r>
              <a:rPr lang="en-US" sz="2400" i="0" dirty="0"/>
              <a:t>.</a:t>
            </a:r>
            <a:endParaRPr lang="en-US" sz="2400" i="0" dirty="0" smtClean="0"/>
          </a:p>
          <a:p>
            <a:endParaRPr lang="en-US" sz="2400" i="0" dirty="0" smtClean="0"/>
          </a:p>
          <a:p>
            <a:pPr lvl="1"/>
            <a:r>
              <a:rPr lang="en-US" sz="2200" i="0" dirty="0" err="1" smtClean="0"/>
              <a:t>Execução</a:t>
            </a:r>
            <a:r>
              <a:rPr lang="en-US" sz="2200" i="0" dirty="0" smtClean="0"/>
              <a:t> </a:t>
            </a:r>
            <a:r>
              <a:rPr lang="pt-BR" sz="2200" i="0" dirty="0" smtClean="0"/>
              <a:t>causando o N+1</a:t>
            </a:r>
            <a:endParaRPr lang="pt-BR" sz="2400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3200" i="0" dirty="0" smtClean="0"/>
              <a:t> </a:t>
            </a:r>
            <a:r>
              <a:rPr lang="pt-BR" sz="3200" i="0" dirty="0" smtClean="0">
                <a:solidFill>
                  <a:srgbClr val="FF0000"/>
                </a:solidFill>
              </a:rPr>
              <a:t>9 segundos</a:t>
            </a:r>
          </a:p>
          <a:p>
            <a:pPr lvl="1"/>
            <a:r>
              <a:rPr lang="en-US" sz="2200" i="0" dirty="0" err="1"/>
              <a:t>Execução</a:t>
            </a:r>
            <a:r>
              <a:rPr lang="en-US" sz="2200" i="0" dirty="0"/>
              <a:t> </a:t>
            </a:r>
            <a:r>
              <a:rPr lang="pt-BR" sz="2200" i="0" dirty="0" smtClean="0"/>
              <a:t>utilizando o </a:t>
            </a:r>
            <a:r>
              <a:rPr lang="pt-BR" sz="2200" dirty="0"/>
              <a:t>Include()</a:t>
            </a:r>
            <a:r>
              <a:rPr lang="pt-BR" sz="2200" i="0" dirty="0"/>
              <a:t> </a:t>
            </a:r>
            <a:endParaRPr lang="pt-BR" sz="2200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3200" i="0" dirty="0" smtClean="0"/>
              <a:t> </a:t>
            </a:r>
            <a:r>
              <a:rPr lang="pt-BR" sz="3200" i="0" dirty="0" smtClean="0">
                <a:solidFill>
                  <a:srgbClr val="00B050"/>
                </a:solidFill>
              </a:rPr>
              <a:t>0,7 segundos</a:t>
            </a:r>
          </a:p>
          <a:p>
            <a:pPr lvl="1"/>
            <a:endParaRPr lang="en-US" sz="3200" i="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</p:spTree>
    <p:extLst>
      <p:ext uri="{BB962C8B-B14F-4D97-AF65-F5344CB8AC3E}">
        <p14:creationId xmlns:p14="http://schemas.microsoft.com/office/powerpoint/2010/main" val="16858227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43508" y="188640"/>
            <a:ext cx="8640960" cy="648072"/>
          </a:xfrm>
        </p:spPr>
        <p:txBody>
          <a:bodyPr/>
          <a:lstStyle/>
          <a:p>
            <a:r>
              <a:rPr lang="pt-BR" dirty="0" smtClean="0"/>
              <a:t> 1. N+1</a:t>
            </a:r>
            <a:endParaRPr lang="pt-BR" dirty="0"/>
          </a:p>
        </p:txBody>
      </p:sp>
      <p:sp>
        <p:nvSpPr>
          <p:cNvPr id="2" name="Retângulo 1"/>
          <p:cNvSpPr/>
          <p:nvPr/>
        </p:nvSpPr>
        <p:spPr>
          <a:xfrm>
            <a:off x="683568" y="1340768"/>
            <a:ext cx="7992888" cy="4464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2" descr="http://www.pelucy.com.br/image/cache/data/produtos/china/pinguim_madagascar2-500x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32856"/>
            <a:ext cx="3151956" cy="315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spaço Reservado para Conteúdo 8"/>
          <p:cNvSpPr txBox="1">
            <a:spLocks/>
          </p:cNvSpPr>
          <p:nvPr/>
        </p:nvSpPr>
        <p:spPr>
          <a:xfrm>
            <a:off x="4283968" y="2871784"/>
            <a:ext cx="3708412" cy="16741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1800" i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1600" i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1600" i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1600" i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1600" i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r">
              <a:buFont typeface="Arial" pitchFamily="34" charset="0"/>
              <a:buNone/>
            </a:pPr>
            <a:r>
              <a:rPr lang="pt-BR" sz="3200" b="1" i="0" kern="0" dirty="0" smtClean="0">
                <a:solidFill>
                  <a:schemeClr val="bg2">
                    <a:lumMod val="50000"/>
                  </a:schemeClr>
                </a:solidFill>
              </a:rPr>
              <a:t>Vamos ver um exemplo na prática.</a:t>
            </a:r>
          </a:p>
          <a:p>
            <a:pPr marL="0" indent="0" algn="r">
              <a:buFont typeface="Arial" pitchFamily="34" charset="0"/>
              <a:buNone/>
            </a:pPr>
            <a:endParaRPr lang="pt-BR" sz="3200" b="1" i="0" kern="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 algn="r">
              <a:buFont typeface="Arial" pitchFamily="34" charset="0"/>
              <a:buNone/>
            </a:pPr>
            <a:endParaRPr lang="pt-BR" sz="3200" b="1" i="0" kern="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0898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Não utilizar projeção</a:t>
            </a:r>
            <a:endParaRPr lang="pt-BR" dirty="0"/>
          </a:p>
        </p:txBody>
      </p:sp>
      <p:pic>
        <p:nvPicPr>
          <p:cNvPr id="2" name="Espaço Reservado para Conteúdo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1680" y="953007"/>
            <a:ext cx="7452320" cy="5500330"/>
          </a:xfrm>
          <a:prstGeom prst="rect">
            <a:avLst/>
          </a:prstGeom>
        </p:spPr>
      </p:pic>
      <p:pic>
        <p:nvPicPr>
          <p:cNvPr id="4098" name="Picture 2" descr="2 filled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928973" cy="92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4684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2. Não utilizar projeção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Contexto do Problema:</a:t>
            </a:r>
          </a:p>
          <a:p>
            <a:r>
              <a:rPr lang="en-US" sz="2400" i="0" dirty="0" err="1" smtClean="0"/>
              <a:t>Consulta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Linq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sem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utilizar</a:t>
            </a:r>
            <a:r>
              <a:rPr lang="en-US" sz="2400" i="0" dirty="0" smtClean="0"/>
              <a:t> o </a:t>
            </a:r>
            <a:r>
              <a:rPr lang="en-US" sz="2400" i="0" dirty="0" err="1" smtClean="0"/>
              <a:t>método</a:t>
            </a:r>
            <a:r>
              <a:rPr lang="en-US" sz="2400" i="0" dirty="0" smtClean="0"/>
              <a:t> </a:t>
            </a:r>
            <a:r>
              <a:rPr lang="en-US" sz="2400" dirty="0" smtClean="0"/>
              <a:t>.Select() </a:t>
            </a:r>
            <a:r>
              <a:rPr lang="en-US" sz="2400" i="0" dirty="0" smtClean="0"/>
              <a:t>para </a:t>
            </a:r>
            <a:r>
              <a:rPr lang="en-US" sz="2400" i="0" dirty="0" err="1" smtClean="0"/>
              <a:t>selecionar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somente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campos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necessários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pt-BR" sz="2400" b="1" i="0" dirty="0" smtClean="0"/>
              <a:t>Resultado:</a:t>
            </a:r>
            <a:endParaRPr lang="pt-BR" sz="2400" b="1" i="0" dirty="0"/>
          </a:p>
          <a:p>
            <a:r>
              <a:rPr lang="en-US" sz="2400" i="0" dirty="0" smtClean="0"/>
              <a:t>Gera um SQL </a:t>
            </a:r>
            <a:r>
              <a:rPr lang="en-US" sz="2400" i="0" dirty="0" err="1" smtClean="0"/>
              <a:t>retornando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todas</a:t>
            </a:r>
            <a:r>
              <a:rPr lang="en-US" sz="2400" i="0" dirty="0" smtClean="0"/>
              <a:t> as </a:t>
            </a:r>
            <a:r>
              <a:rPr lang="en-US" sz="2400" i="0" dirty="0" err="1"/>
              <a:t>c</a:t>
            </a:r>
            <a:r>
              <a:rPr lang="en-US" sz="2400" i="0" dirty="0" err="1" smtClean="0"/>
              <a:t>olunas</a:t>
            </a:r>
            <a:r>
              <a:rPr lang="en-US" sz="2400" i="0" dirty="0" smtClean="0"/>
              <a:t> de </a:t>
            </a:r>
            <a:r>
              <a:rPr lang="en-US" sz="2400" i="0" dirty="0" err="1" smtClean="0"/>
              <a:t>todas</a:t>
            </a:r>
            <a:r>
              <a:rPr lang="en-US" sz="2400" i="0" dirty="0" smtClean="0"/>
              <a:t> as </a:t>
            </a:r>
            <a:r>
              <a:rPr lang="en-US" sz="2400" i="0" dirty="0" err="1" smtClean="0"/>
              <a:t>tabelas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envolvidas</a:t>
            </a:r>
            <a:r>
              <a:rPr lang="en-US" sz="2400" i="0" dirty="0" smtClean="0"/>
              <a:t>. (</a:t>
            </a:r>
            <a:r>
              <a:rPr lang="en-US" sz="2400" dirty="0" smtClean="0"/>
              <a:t>Select *</a:t>
            </a:r>
            <a:r>
              <a:rPr lang="en-US" sz="2400" i="0" dirty="0" smtClean="0"/>
              <a:t>).</a:t>
            </a:r>
          </a:p>
          <a:p>
            <a:endParaRPr lang="en-US" sz="2400" i="0" dirty="0" smtClean="0"/>
          </a:p>
        </p:txBody>
      </p:sp>
    </p:spTree>
    <p:extLst>
      <p:ext uri="{BB962C8B-B14F-4D97-AF65-F5344CB8AC3E}">
        <p14:creationId xmlns:p14="http://schemas.microsoft.com/office/powerpoint/2010/main" val="13467355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/>
          <p:cNvSpPr>
            <a:spLocks noGrp="1"/>
          </p:cNvSpPr>
          <p:nvPr>
            <p:ph type="body" idx="10"/>
          </p:nvPr>
        </p:nvSpPr>
        <p:spPr>
          <a:xfrm>
            <a:off x="4644008" y="1340768"/>
            <a:ext cx="4499992" cy="475252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i="0" dirty="0" smtClean="0"/>
              <a:t>Conceito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i="0" dirty="0" smtClean="0"/>
              <a:t>Benefícios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i="0" dirty="0" smtClean="0"/>
              <a:t>O efeito borboleta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i="0" dirty="0" smtClean="0"/>
              <a:t>Caso real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i="0" dirty="0"/>
              <a:t>5</a:t>
            </a:r>
            <a:r>
              <a:rPr lang="pt-BR" sz="1800" i="0" dirty="0" smtClean="0"/>
              <a:t> más praticas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pt-BR" dirty="0" smtClean="0">
                <a:latin typeface="Calibri" panose="020F0502020204030204" pitchFamily="34" charset="0"/>
              </a:rPr>
              <a:t>N+1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pt-BR" dirty="0">
                <a:latin typeface="Calibri" panose="020F0502020204030204" pitchFamily="34" charset="0"/>
              </a:rPr>
              <a:t>Não utilizar </a:t>
            </a:r>
            <a:r>
              <a:rPr lang="pt-BR" dirty="0" smtClean="0">
                <a:latin typeface="Calibri" panose="020F0502020204030204" pitchFamily="34" charset="0"/>
              </a:rPr>
              <a:t>projeção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pt-BR" dirty="0">
                <a:latin typeface="Calibri" panose="020F0502020204030204" pitchFamily="34" charset="0"/>
              </a:rPr>
              <a:t>Utilizando recursos </a:t>
            </a:r>
            <a:r>
              <a:rPr lang="pt-BR" dirty="0" smtClean="0">
                <a:latin typeface="Calibri" panose="020F0502020204030204" pitchFamily="34" charset="0"/>
              </a:rPr>
              <a:t>desnecessários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pt-BR" dirty="0" smtClean="0">
                <a:latin typeface="Calibri" panose="020F0502020204030204" pitchFamily="34" charset="0"/>
              </a:rPr>
              <a:t>Objetos desnecessários no contexto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pt-BR" dirty="0" smtClean="0">
                <a:latin typeface="Calibri" panose="020F0502020204030204" pitchFamily="34" charset="0"/>
              </a:rPr>
              <a:t>Mapeamento desnecessário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i="0" dirty="0" smtClean="0"/>
              <a:t>Evitando Problemas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i="0" dirty="0" smtClean="0"/>
              <a:t>Discussão</a:t>
            </a:r>
            <a:endParaRPr lang="pt-BR" sz="1800" i="0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814537" y="188640"/>
            <a:ext cx="3888432" cy="559131"/>
          </a:xfrm>
        </p:spPr>
        <p:txBody>
          <a:bodyPr/>
          <a:lstStyle/>
          <a:p>
            <a:r>
              <a:rPr lang="pt-BR" sz="2800" dirty="0" smtClean="0">
                <a:solidFill>
                  <a:schemeClr val="bg1">
                    <a:lumMod val="95000"/>
                  </a:schemeClr>
                </a:solidFill>
              </a:rPr>
              <a:t>Em pauta ...</a:t>
            </a:r>
            <a:endParaRPr lang="pt-BR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4536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2. Não utilizar </a:t>
            </a:r>
            <a:r>
              <a:rPr lang="pt-BR" dirty="0" smtClean="0"/>
              <a:t>projeção - EF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Exemplo: Sem projeção</a:t>
            </a:r>
          </a:p>
          <a:p>
            <a:pPr marL="0" indent="0">
              <a:buNone/>
            </a:pPr>
            <a:endParaRPr lang="pt-BR" sz="2400" b="1" i="0" dirty="0" smtClean="0"/>
          </a:p>
          <a:p>
            <a:pPr marL="0" indent="0">
              <a:buNone/>
            </a:pPr>
            <a:endParaRPr lang="en-US" sz="2400" i="0" dirty="0" smtClean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09" y="2276872"/>
            <a:ext cx="7926023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7810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2. Não utilizar </a:t>
            </a:r>
            <a:r>
              <a:rPr lang="pt-BR" dirty="0" smtClean="0"/>
              <a:t>projeção - </a:t>
            </a:r>
            <a:r>
              <a:rPr lang="pt-BR" dirty="0" err="1" smtClean="0"/>
              <a:t>NHibernate</a:t>
            </a:r>
            <a:endParaRPr lang="pt-BR" dirty="0"/>
          </a:p>
        </p:txBody>
      </p:sp>
      <p:sp>
        <p:nvSpPr>
          <p:cNvPr id="4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Exemplo anterior utilizando </a:t>
            </a:r>
            <a:r>
              <a:rPr lang="pt-BR" sz="2400" b="1" i="0" dirty="0" err="1" smtClean="0"/>
              <a:t>NHibernate</a:t>
            </a:r>
            <a:endParaRPr lang="pt-BR" sz="2400" b="1" i="0" dirty="0" smtClean="0"/>
          </a:p>
          <a:p>
            <a:pPr marL="0" indent="0">
              <a:buNone/>
            </a:pPr>
            <a:endParaRPr lang="pt-BR" sz="2400" b="1" i="0" dirty="0" smtClean="0"/>
          </a:p>
          <a:p>
            <a:pPr marL="0" indent="0">
              <a:buNone/>
            </a:pPr>
            <a:endParaRPr lang="en-US" sz="2400" i="0" dirty="0" smtClean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204864"/>
            <a:ext cx="8214246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4675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2. Não utilizar </a:t>
            </a:r>
            <a:r>
              <a:rPr lang="pt-BR" dirty="0" smtClean="0"/>
              <a:t>projeção - EF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Exemplo: Com projeção, mais linhas de código porém, um SQL muito mais otimizado.</a:t>
            </a:r>
          </a:p>
          <a:p>
            <a:pPr marL="0" indent="0">
              <a:buNone/>
            </a:pPr>
            <a:endParaRPr lang="pt-BR" sz="2400" b="1" i="0" dirty="0" smtClean="0"/>
          </a:p>
          <a:p>
            <a:pPr marL="0" indent="0">
              <a:buNone/>
            </a:pPr>
            <a:endParaRPr lang="en-US" sz="2400" i="0" dirty="0" smtClean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276872"/>
            <a:ext cx="8442317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34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2. Não utilizar </a:t>
            </a:r>
            <a:r>
              <a:rPr lang="pt-BR" dirty="0" smtClean="0"/>
              <a:t>projeção - </a:t>
            </a:r>
            <a:r>
              <a:rPr lang="pt-BR" dirty="0" err="1" smtClean="0"/>
              <a:t>NHibernate</a:t>
            </a:r>
            <a:endParaRPr lang="pt-BR" dirty="0"/>
          </a:p>
        </p:txBody>
      </p:sp>
      <p:sp>
        <p:nvSpPr>
          <p:cNvPr id="4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Exemplo anterior utilizando </a:t>
            </a:r>
            <a:r>
              <a:rPr lang="pt-BR" sz="2400" b="1" i="0" dirty="0" err="1" smtClean="0"/>
              <a:t>NHibernate</a:t>
            </a:r>
            <a:endParaRPr lang="pt-BR" sz="2400" b="1" i="0" dirty="0" smtClean="0"/>
          </a:p>
          <a:p>
            <a:pPr marL="0" indent="0">
              <a:buNone/>
            </a:pPr>
            <a:endParaRPr lang="pt-BR" sz="2400" b="1" i="0" dirty="0" smtClean="0"/>
          </a:p>
          <a:p>
            <a:pPr marL="0" indent="0">
              <a:buNone/>
            </a:pPr>
            <a:endParaRPr lang="en-US" sz="2400" i="0" dirty="0" smtClean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931665"/>
            <a:ext cx="8492823" cy="286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24683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2. Não utilizar projeção</a:t>
            </a:r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err="1" smtClean="0"/>
              <a:t>Perfomance</a:t>
            </a:r>
            <a:r>
              <a:rPr lang="pt-BR" sz="2400" b="1" i="0" dirty="0" smtClean="0"/>
              <a:t>:</a:t>
            </a:r>
          </a:p>
          <a:p>
            <a:r>
              <a:rPr lang="en-US" sz="2400" i="0" dirty="0" smtClean="0"/>
              <a:t>Na </a:t>
            </a:r>
            <a:r>
              <a:rPr lang="en-US" sz="2400" i="0" dirty="0" err="1" smtClean="0"/>
              <a:t>execução</a:t>
            </a:r>
            <a:r>
              <a:rPr lang="en-US" sz="2400" i="0" dirty="0" smtClean="0"/>
              <a:t> das </a:t>
            </a:r>
            <a:r>
              <a:rPr lang="en-US" sz="2400" i="0" dirty="0" err="1" smtClean="0"/>
              <a:t>consultas</a:t>
            </a:r>
            <a:r>
              <a:rPr lang="en-US" sz="2400" i="0" dirty="0" smtClean="0"/>
              <a:t> de </a:t>
            </a:r>
            <a:r>
              <a:rPr lang="en-US" sz="2400" i="0" dirty="0" err="1" smtClean="0"/>
              <a:t>exemplo</a:t>
            </a:r>
            <a:r>
              <a:rPr lang="en-US" sz="2400" i="0" dirty="0" smtClean="0"/>
              <a:t>, </a:t>
            </a:r>
            <a:r>
              <a:rPr lang="en-US" sz="2400" i="0" dirty="0" err="1" smtClean="0"/>
              <a:t>obtivemos</a:t>
            </a:r>
            <a:r>
              <a:rPr lang="en-US" sz="2400" i="0" dirty="0" smtClean="0"/>
              <a:t> o </a:t>
            </a:r>
            <a:r>
              <a:rPr lang="en-US" sz="2400" i="0" dirty="0" err="1" smtClean="0"/>
              <a:t>seguinte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resultado</a:t>
            </a:r>
            <a:r>
              <a:rPr lang="en-US" sz="2400" i="0" dirty="0" smtClean="0"/>
              <a:t> (100 </a:t>
            </a:r>
            <a:r>
              <a:rPr lang="en-US" sz="2400" i="0" dirty="0" err="1" smtClean="0"/>
              <a:t>registros</a:t>
            </a:r>
            <a:r>
              <a:rPr lang="en-US" sz="2400" i="0" dirty="0" smtClean="0"/>
              <a:t>):</a:t>
            </a:r>
          </a:p>
          <a:p>
            <a:endParaRPr lang="en-US" sz="2400" i="0" dirty="0" smtClean="0"/>
          </a:p>
          <a:p>
            <a:pPr lvl="1"/>
            <a:r>
              <a:rPr lang="en-US" sz="2200" i="0" dirty="0" err="1" smtClean="0"/>
              <a:t>Execução</a:t>
            </a:r>
            <a:r>
              <a:rPr lang="en-US" sz="2200" i="0" dirty="0" smtClean="0"/>
              <a:t> </a:t>
            </a:r>
            <a:r>
              <a:rPr lang="pt-BR" sz="2200" b="1" i="0" dirty="0" smtClean="0"/>
              <a:t>sem</a:t>
            </a:r>
            <a:r>
              <a:rPr lang="pt-BR" sz="2200" i="0" dirty="0" smtClean="0"/>
              <a:t> projeção</a:t>
            </a:r>
            <a:endParaRPr lang="pt-BR" sz="2400" i="0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3200" i="0" dirty="0" smtClean="0"/>
              <a:t> </a:t>
            </a:r>
            <a:r>
              <a:rPr lang="pt-BR" sz="3200" i="0" dirty="0" smtClean="0">
                <a:solidFill>
                  <a:srgbClr val="FF0000"/>
                </a:solidFill>
              </a:rPr>
              <a:t>6 segundos</a:t>
            </a:r>
          </a:p>
          <a:p>
            <a:pPr lvl="1"/>
            <a:r>
              <a:rPr lang="en-US" sz="2200" i="0" dirty="0" err="1"/>
              <a:t>Execução</a:t>
            </a:r>
            <a:r>
              <a:rPr lang="en-US" sz="2200" i="0" dirty="0"/>
              <a:t> </a:t>
            </a:r>
            <a:r>
              <a:rPr lang="pt-BR" sz="2200" b="1" i="0" dirty="0" smtClean="0"/>
              <a:t>com</a:t>
            </a:r>
            <a:r>
              <a:rPr lang="pt-BR" sz="2200" i="0" dirty="0" smtClean="0"/>
              <a:t> projeção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3200" i="0" dirty="0" smtClean="0"/>
              <a:t> </a:t>
            </a:r>
            <a:r>
              <a:rPr lang="pt-BR" sz="3200" i="0" dirty="0">
                <a:solidFill>
                  <a:srgbClr val="00B050"/>
                </a:solidFill>
              </a:rPr>
              <a:t>1</a:t>
            </a:r>
            <a:r>
              <a:rPr lang="pt-BR" sz="3200" i="0" dirty="0" smtClean="0">
                <a:solidFill>
                  <a:srgbClr val="00B050"/>
                </a:solidFill>
              </a:rPr>
              <a:t> segundo</a:t>
            </a:r>
          </a:p>
          <a:p>
            <a:pPr lvl="1"/>
            <a:endParaRPr lang="en-US" sz="3200" i="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</p:spTree>
    <p:extLst>
      <p:ext uri="{BB962C8B-B14F-4D97-AF65-F5344CB8AC3E}">
        <p14:creationId xmlns:p14="http://schemas.microsoft.com/office/powerpoint/2010/main" val="15562564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2. Não utilizar projeção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683568" y="1340768"/>
            <a:ext cx="7992888" cy="4464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2" descr="http://www.pelucy.com.br/image/cache/data/produtos/china/pinguim_madagascar2-500x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32856"/>
            <a:ext cx="3151956" cy="315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ço Reservado para Conteúdo 8"/>
          <p:cNvSpPr txBox="1">
            <a:spLocks/>
          </p:cNvSpPr>
          <p:nvPr/>
        </p:nvSpPr>
        <p:spPr>
          <a:xfrm>
            <a:off x="4283968" y="2871784"/>
            <a:ext cx="3708412" cy="16741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1800" i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1600" i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1600" i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1600" i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1600" i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r">
              <a:buFont typeface="Arial" pitchFamily="34" charset="0"/>
              <a:buNone/>
            </a:pPr>
            <a:r>
              <a:rPr lang="pt-BR" sz="3200" b="1" i="0" kern="0" dirty="0" smtClean="0">
                <a:solidFill>
                  <a:schemeClr val="bg2">
                    <a:lumMod val="50000"/>
                  </a:schemeClr>
                </a:solidFill>
              </a:rPr>
              <a:t>Vamos ver um exemplo na prática.</a:t>
            </a:r>
          </a:p>
          <a:p>
            <a:pPr marL="0" indent="0" algn="r">
              <a:buFont typeface="Arial" pitchFamily="34" charset="0"/>
              <a:buNone/>
            </a:pPr>
            <a:endParaRPr lang="pt-BR" sz="3200" b="1" i="0" kern="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 algn="r">
              <a:buFont typeface="Arial" pitchFamily="34" charset="0"/>
              <a:buNone/>
            </a:pPr>
            <a:endParaRPr lang="pt-BR" sz="3200" b="1" i="0" kern="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4376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Utilizando recursos desnecessários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" y="980728"/>
            <a:ext cx="7634521" cy="5472608"/>
          </a:xfrm>
          <a:prstGeom prst="rect">
            <a:avLst/>
          </a:prstGeom>
        </p:spPr>
      </p:pic>
      <p:pic>
        <p:nvPicPr>
          <p:cNvPr id="3076" name="Picture 4" descr="3 filled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439" y="1052736"/>
            <a:ext cx="960041" cy="96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0810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</a:t>
            </a:r>
            <a:r>
              <a:rPr lang="pt-BR" dirty="0" smtClean="0"/>
              <a:t>. Utilizando recursos desnecessários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err="1" smtClean="0"/>
              <a:t>Lazy</a:t>
            </a:r>
            <a:r>
              <a:rPr lang="pt-BR" sz="2400" b="1" i="0" dirty="0" smtClean="0"/>
              <a:t> </a:t>
            </a:r>
            <a:r>
              <a:rPr lang="pt-BR" sz="2400" b="1" i="0" dirty="0" err="1" smtClean="0"/>
              <a:t>Load</a:t>
            </a:r>
            <a:r>
              <a:rPr lang="pt-BR" sz="2400" b="1" i="0" dirty="0" smtClean="0"/>
              <a:t>:</a:t>
            </a:r>
          </a:p>
          <a:p>
            <a:r>
              <a:rPr lang="en-US" sz="2400" i="0" dirty="0" err="1" smtClean="0"/>
              <a:t>Habilita</a:t>
            </a:r>
            <a:r>
              <a:rPr lang="en-US" sz="2400" i="0" dirty="0" smtClean="0"/>
              <a:t> o </a:t>
            </a:r>
            <a:r>
              <a:rPr lang="en-US" sz="2400" i="0" dirty="0" err="1" smtClean="0"/>
              <a:t>carregamento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por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demanda</a:t>
            </a:r>
            <a:r>
              <a:rPr lang="en-US" sz="2400" i="0" dirty="0" smtClean="0"/>
              <a:t> de </a:t>
            </a:r>
            <a:r>
              <a:rPr lang="en-US" sz="2400" i="0" dirty="0" err="1" smtClean="0"/>
              <a:t>entidades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relacionadas</a:t>
            </a:r>
            <a:r>
              <a:rPr lang="en-US" sz="2400" i="0" dirty="0" smtClean="0"/>
              <a:t>.</a:t>
            </a:r>
          </a:p>
          <a:p>
            <a:r>
              <a:rPr lang="en-US" sz="2400" i="0" dirty="0" err="1" smtClean="0"/>
              <a:t>Deve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estar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habilitado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em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fluxos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dinâmicos</a:t>
            </a:r>
            <a:r>
              <a:rPr lang="en-US" sz="2400" i="0" dirty="0" smtClean="0"/>
              <a:t>, </a:t>
            </a:r>
            <a:r>
              <a:rPr lang="en-US" sz="2400" i="0" dirty="0" err="1" smtClean="0"/>
              <a:t>onde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dependendo</a:t>
            </a:r>
            <a:r>
              <a:rPr lang="en-US" sz="2400" i="0" dirty="0" smtClean="0"/>
              <a:t> do </a:t>
            </a:r>
            <a:r>
              <a:rPr lang="en-US" sz="2400" i="0" dirty="0" err="1" smtClean="0"/>
              <a:t>contexto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algumas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propriedades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complexas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são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acessadas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ou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não</a:t>
            </a:r>
            <a:r>
              <a:rPr lang="en-US" sz="2400" i="0" dirty="0" smtClean="0"/>
              <a:t>.</a:t>
            </a:r>
          </a:p>
          <a:p>
            <a:r>
              <a:rPr lang="en-US" sz="2400" i="0" dirty="0" err="1" smtClean="0"/>
              <a:t>Caso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contrário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busque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todas</a:t>
            </a:r>
            <a:r>
              <a:rPr lang="en-US" sz="2400" i="0" dirty="0" smtClean="0"/>
              <a:t> as </a:t>
            </a:r>
            <a:r>
              <a:rPr lang="en-US" sz="2400" i="0" dirty="0" err="1" smtClean="0"/>
              <a:t>entidades</a:t>
            </a:r>
            <a:r>
              <a:rPr lang="en-US" sz="2400" i="0" dirty="0" smtClean="0"/>
              <a:t> </a:t>
            </a:r>
            <a:r>
              <a:rPr lang="pt-BR" sz="2400" i="0" dirty="0" smtClean="0"/>
              <a:t>previamente</a:t>
            </a:r>
            <a:r>
              <a:rPr lang="en-US" sz="2400" i="0" dirty="0" smtClean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897" y="4611084"/>
            <a:ext cx="6336704" cy="80832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897" y="5581327"/>
            <a:ext cx="3439792" cy="469917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146598" y="4776783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 smtClean="0">
                <a:latin typeface="Calibri" panose="020F0502020204030204" pitchFamily="34" charset="0"/>
              </a:rPr>
              <a:t>Entity</a:t>
            </a:r>
            <a:r>
              <a:rPr lang="pt-BR" sz="2400" dirty="0" smtClean="0">
                <a:latin typeface="Calibri" panose="020F0502020204030204" pitchFamily="34" charset="0"/>
              </a:rPr>
              <a:t> Framework</a:t>
            </a:r>
            <a:endParaRPr lang="pt-BR" sz="2400" dirty="0">
              <a:latin typeface="Calibri" panose="020F0502020204030204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899592" y="5542330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 smtClean="0">
                <a:latin typeface="Calibri" panose="020F0502020204030204" pitchFamily="34" charset="0"/>
              </a:rPr>
              <a:t>NHibernate</a:t>
            </a:r>
            <a:endParaRPr lang="pt-BR" sz="2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4281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</a:t>
            </a:r>
            <a:r>
              <a:rPr lang="pt-BR" dirty="0" smtClean="0"/>
              <a:t>. Utilizando recursos desnecessários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Proxy:</a:t>
            </a:r>
          </a:p>
          <a:p>
            <a:r>
              <a:rPr lang="en-US" sz="2400" i="0" dirty="0" smtClean="0"/>
              <a:t>O Lazy Load </a:t>
            </a:r>
            <a:r>
              <a:rPr lang="en-US" sz="2400" i="0" dirty="0" err="1" smtClean="0"/>
              <a:t>depende</a:t>
            </a:r>
            <a:r>
              <a:rPr lang="en-US" sz="2400" i="0" dirty="0" smtClean="0"/>
              <a:t> da </a:t>
            </a:r>
            <a:r>
              <a:rPr lang="en-US" sz="2400" i="0" dirty="0" err="1" smtClean="0"/>
              <a:t>criação</a:t>
            </a:r>
            <a:r>
              <a:rPr lang="en-US" sz="2400" i="0" dirty="0" smtClean="0"/>
              <a:t> de Proxy para </a:t>
            </a:r>
            <a:r>
              <a:rPr lang="en-US" sz="2400" i="0" dirty="0" err="1" smtClean="0"/>
              <a:t>funcionar</a:t>
            </a:r>
            <a:r>
              <a:rPr lang="en-US" sz="2400" i="0" dirty="0" smtClean="0"/>
              <a:t>.</a:t>
            </a:r>
          </a:p>
          <a:p>
            <a:r>
              <a:rPr lang="en-US" sz="2400" i="0" dirty="0" err="1" smtClean="0"/>
              <a:t>Ele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gera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uma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instância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herdando</a:t>
            </a:r>
            <a:r>
              <a:rPr lang="en-US" sz="2400" i="0" dirty="0" smtClean="0"/>
              <a:t> a </a:t>
            </a:r>
            <a:r>
              <a:rPr lang="en-US" sz="2400" i="0" dirty="0" err="1" smtClean="0"/>
              <a:t>entidade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onde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sobrescreve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suas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propriedades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virtuais</a:t>
            </a:r>
            <a:r>
              <a:rPr lang="en-US" sz="2400" i="0" dirty="0" smtClean="0"/>
              <a:t> para </a:t>
            </a:r>
            <a:r>
              <a:rPr lang="en-US" sz="2400" i="0" dirty="0" err="1" smtClean="0"/>
              <a:t>permitir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ações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ao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serem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acessadas</a:t>
            </a:r>
            <a:r>
              <a:rPr lang="en-US" sz="2400" i="0" dirty="0" smtClean="0"/>
              <a:t>.</a:t>
            </a:r>
          </a:p>
          <a:p>
            <a:r>
              <a:rPr lang="en-US" sz="2400" i="0" dirty="0" smtClean="0"/>
              <a:t>De </a:t>
            </a:r>
            <a:r>
              <a:rPr lang="en-US" sz="2400" i="0" dirty="0" err="1" smtClean="0"/>
              <a:t>preferência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deve</a:t>
            </a:r>
            <a:r>
              <a:rPr lang="en-US" sz="2400" i="0" dirty="0" smtClean="0"/>
              <a:t> </a:t>
            </a:r>
            <a:r>
              <a:rPr lang="en-US" sz="2400" i="0" dirty="0" err="1"/>
              <a:t>estar</a:t>
            </a:r>
            <a:r>
              <a:rPr lang="en-US" sz="2400" i="0" dirty="0"/>
              <a:t> </a:t>
            </a:r>
            <a:r>
              <a:rPr lang="en-US" sz="2400" i="0" dirty="0" err="1" smtClean="0"/>
              <a:t>desabilitado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inicialmente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assim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como</a:t>
            </a:r>
            <a:r>
              <a:rPr lang="en-US" sz="2400" i="0" dirty="0" smtClean="0"/>
              <a:t> </a:t>
            </a:r>
            <a:r>
              <a:rPr lang="en-US" sz="2400" i="0" dirty="0"/>
              <a:t>o Lazy Load.</a:t>
            </a:r>
            <a:endParaRPr lang="en-US" sz="2400" i="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36" y="4581128"/>
            <a:ext cx="7848872" cy="90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612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</a:t>
            </a:r>
            <a:r>
              <a:rPr lang="pt-BR" dirty="0" smtClean="0"/>
              <a:t>. Utilizando recursos desnecessários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Auto </a:t>
            </a:r>
            <a:r>
              <a:rPr lang="pt-BR" sz="2400" b="1" i="0" dirty="0" err="1" smtClean="0"/>
              <a:t>Detect</a:t>
            </a:r>
            <a:r>
              <a:rPr lang="pt-BR" sz="2400" b="1" i="0" dirty="0" smtClean="0"/>
              <a:t> </a:t>
            </a:r>
            <a:r>
              <a:rPr lang="pt-BR" sz="2400" b="1" i="0" dirty="0" err="1" smtClean="0"/>
              <a:t>Changes</a:t>
            </a:r>
            <a:endParaRPr lang="pt-BR" sz="2400" b="1" i="0" dirty="0" smtClean="0"/>
          </a:p>
          <a:p>
            <a:r>
              <a:rPr lang="en-US" sz="2400" i="0" dirty="0" err="1" smtClean="0"/>
              <a:t>Habilita</a:t>
            </a:r>
            <a:r>
              <a:rPr lang="en-US" sz="2400" i="0" dirty="0" smtClean="0"/>
              <a:t> a </a:t>
            </a:r>
            <a:r>
              <a:rPr lang="en-US" sz="2400" i="0" dirty="0" err="1" smtClean="0"/>
              <a:t>detecção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automática</a:t>
            </a:r>
            <a:r>
              <a:rPr lang="en-US" sz="2400" i="0" dirty="0" smtClean="0"/>
              <a:t> de </a:t>
            </a:r>
            <a:r>
              <a:rPr lang="en-US" sz="2400" i="0" dirty="0" err="1" smtClean="0"/>
              <a:t>alterações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em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objetos</a:t>
            </a:r>
            <a:r>
              <a:rPr lang="en-US" sz="2400" i="0" dirty="0" smtClean="0"/>
              <a:t> do </a:t>
            </a:r>
            <a:r>
              <a:rPr lang="en-US" sz="2400" i="0" dirty="0" err="1" smtClean="0"/>
              <a:t>contexto</a:t>
            </a:r>
            <a:r>
              <a:rPr lang="en-US" sz="2400" i="0" dirty="0" smtClean="0"/>
              <a:t>.</a:t>
            </a:r>
          </a:p>
          <a:p>
            <a:r>
              <a:rPr lang="en-US" sz="2400" i="0" dirty="0" smtClean="0"/>
              <a:t>É </a:t>
            </a:r>
            <a:r>
              <a:rPr lang="en-US" sz="2400" i="0" dirty="0" err="1" smtClean="0"/>
              <a:t>disparado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pelos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seguintes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métodos</a:t>
            </a:r>
            <a:r>
              <a:rPr lang="en-US" sz="2400" i="0" dirty="0" smtClean="0"/>
              <a:t>:</a:t>
            </a:r>
            <a:endParaRPr lang="en-US" sz="2400" i="0" dirty="0"/>
          </a:p>
          <a:p>
            <a:pPr lvl="1"/>
            <a:r>
              <a:rPr lang="pt-BR" sz="1800" i="0" dirty="0" err="1"/>
              <a:t>DbSet.Find</a:t>
            </a:r>
            <a:endParaRPr lang="pt-BR" sz="1800" i="0" dirty="0"/>
          </a:p>
          <a:p>
            <a:pPr lvl="1"/>
            <a:r>
              <a:rPr lang="pt-BR" sz="1800" i="0" dirty="0" err="1" smtClean="0"/>
              <a:t>DbSet.Remove</a:t>
            </a:r>
            <a:endParaRPr lang="pt-BR" sz="1800" i="0" dirty="0"/>
          </a:p>
          <a:p>
            <a:pPr lvl="1"/>
            <a:r>
              <a:rPr lang="pt-BR" sz="1800" i="0" dirty="0" err="1"/>
              <a:t>DbSet.Add</a:t>
            </a:r>
            <a:endParaRPr lang="pt-BR" sz="1800" i="0" dirty="0"/>
          </a:p>
          <a:p>
            <a:pPr lvl="1"/>
            <a:r>
              <a:rPr lang="pt-BR" sz="1800" i="0" dirty="0" err="1"/>
              <a:t>DbSet.Attach</a:t>
            </a:r>
            <a:endParaRPr lang="pt-BR" sz="1800" i="0" dirty="0"/>
          </a:p>
          <a:p>
            <a:pPr lvl="1"/>
            <a:r>
              <a:rPr lang="pt-BR" sz="1800" i="0" dirty="0" err="1"/>
              <a:t>DbContext.SaveChanges</a:t>
            </a:r>
            <a:endParaRPr lang="pt-BR" sz="1800" i="0" dirty="0"/>
          </a:p>
          <a:p>
            <a:pPr lvl="1"/>
            <a:r>
              <a:rPr lang="pt-BR" sz="1800" i="0" dirty="0" err="1"/>
              <a:t>DbContext.GetValidationErrors</a:t>
            </a:r>
            <a:endParaRPr lang="pt-BR" sz="1800" i="0" dirty="0"/>
          </a:p>
          <a:p>
            <a:pPr lvl="1"/>
            <a:r>
              <a:rPr lang="pt-BR" sz="1800" i="0" dirty="0" err="1"/>
              <a:t>DbContext.Entry</a:t>
            </a:r>
            <a:endParaRPr lang="pt-BR" sz="1800" i="0" dirty="0"/>
          </a:p>
          <a:p>
            <a:pPr lvl="1"/>
            <a:endParaRPr lang="en-US" sz="2200" dirty="0"/>
          </a:p>
          <a:p>
            <a:endParaRPr lang="en-US" sz="2400" i="0" dirty="0" smtClean="0"/>
          </a:p>
        </p:txBody>
      </p:sp>
    </p:spTree>
    <p:extLst>
      <p:ext uri="{BB962C8B-B14F-4D97-AF65-F5344CB8AC3E}">
        <p14:creationId xmlns:p14="http://schemas.microsoft.com/office/powerpoint/2010/main" val="34337583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62165" y="0"/>
            <a:ext cx="8640960" cy="836712"/>
          </a:xfrm>
        </p:spPr>
        <p:txBody>
          <a:bodyPr/>
          <a:lstStyle/>
          <a:p>
            <a:r>
              <a:rPr lang="pt-BR" dirty="0" smtClean="0"/>
              <a:t>Conceito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>
          <a:xfrm>
            <a:off x="362165" y="1340768"/>
            <a:ext cx="8818050" cy="4392488"/>
          </a:xfrm>
        </p:spPr>
        <p:txBody>
          <a:bodyPr/>
          <a:lstStyle/>
          <a:p>
            <a:r>
              <a:rPr lang="pt-BR" sz="2400" i="0" dirty="0" err="1" smtClean="0"/>
              <a:t>ORM’s</a:t>
            </a:r>
            <a:r>
              <a:rPr lang="pt-BR" sz="2400" i="0" dirty="0" smtClean="0"/>
              <a:t> são Frameworks de mapeamento Objeto x Relacional.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2200" i="0" dirty="0" err="1" smtClean="0"/>
              <a:t>EntityFramework</a:t>
            </a:r>
            <a:endParaRPr lang="pt-BR" sz="2200" i="0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2200" i="0" dirty="0" err="1" smtClean="0"/>
              <a:t>Hibernate</a:t>
            </a:r>
            <a:r>
              <a:rPr lang="pt-BR" sz="2200" i="0" dirty="0" smtClean="0"/>
              <a:t> e </a:t>
            </a:r>
            <a:r>
              <a:rPr lang="pt-BR" sz="2200" i="0" dirty="0" err="1" smtClean="0"/>
              <a:t>NHibernate</a:t>
            </a:r>
            <a:endParaRPr lang="pt-BR" sz="2200" i="0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2200" i="0" dirty="0" err="1" smtClean="0"/>
              <a:t>Castle</a:t>
            </a:r>
            <a:r>
              <a:rPr lang="pt-BR" sz="2200" i="0" dirty="0" smtClean="0"/>
              <a:t> </a:t>
            </a:r>
            <a:r>
              <a:rPr lang="pt-BR" sz="2200" i="0" dirty="0" err="1" smtClean="0"/>
              <a:t>ActiveRecords</a:t>
            </a:r>
            <a:endParaRPr lang="pt-BR" sz="2200" i="0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2200" i="0" dirty="0" err="1" smtClean="0"/>
              <a:t>SubSonic</a:t>
            </a:r>
            <a:r>
              <a:rPr lang="pt-BR" sz="2200" i="0" dirty="0" smtClean="0"/>
              <a:t> e outros ...</a:t>
            </a:r>
          </a:p>
          <a:p>
            <a:r>
              <a:rPr lang="pt-BR" sz="2400" i="0" dirty="0" smtClean="0"/>
              <a:t>Promovem abstração de acesso a dados em conjunto com outros frameworks de consulta.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2200" i="0" dirty="0" err="1" smtClean="0"/>
              <a:t>System.LINQ</a:t>
            </a:r>
            <a:r>
              <a:rPr lang="pt-BR" sz="2200" i="0" dirty="0" smtClean="0"/>
              <a:t>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2200" i="0" dirty="0" err="1" smtClean="0"/>
              <a:t>NHibernate.Linq</a:t>
            </a:r>
            <a:endParaRPr lang="pt-BR" sz="2200" i="0" dirty="0" smtClean="0"/>
          </a:p>
          <a:p>
            <a:endParaRPr lang="pt-BR" sz="24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</a:t>
            </a:r>
            <a:r>
              <a:rPr lang="pt-BR" dirty="0" smtClean="0"/>
              <a:t>. Utilizando recursos desnecessários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Auto </a:t>
            </a:r>
            <a:r>
              <a:rPr lang="pt-BR" sz="2400" b="1" i="0" dirty="0" err="1" smtClean="0"/>
              <a:t>Detect</a:t>
            </a:r>
            <a:r>
              <a:rPr lang="pt-BR" sz="2400" b="1" i="0" dirty="0" smtClean="0"/>
              <a:t> </a:t>
            </a:r>
            <a:r>
              <a:rPr lang="pt-BR" sz="2400" b="1" i="0" dirty="0" err="1" smtClean="0"/>
              <a:t>Changes</a:t>
            </a:r>
            <a:endParaRPr lang="pt-BR" sz="2400" b="1" i="0" dirty="0" smtClean="0"/>
          </a:p>
          <a:p>
            <a:r>
              <a:rPr lang="en-US" sz="2400" i="0" dirty="0" err="1" smtClean="0"/>
              <a:t>Em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fluxos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onde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estes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métodos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forem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muito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acessados</a:t>
            </a:r>
            <a:r>
              <a:rPr lang="en-US" sz="2400" i="0" dirty="0" smtClean="0"/>
              <a:t>, </a:t>
            </a:r>
            <a:r>
              <a:rPr lang="en-US" sz="2400" i="0" dirty="0" err="1" smtClean="0"/>
              <a:t>desabilite</a:t>
            </a:r>
            <a:r>
              <a:rPr lang="en-US" sz="2400" i="0" dirty="0" smtClean="0"/>
              <a:t> o </a:t>
            </a:r>
            <a:r>
              <a:rPr lang="en-US" sz="2400" dirty="0" err="1" smtClean="0"/>
              <a:t>AutoDetectChanges</a:t>
            </a:r>
            <a:r>
              <a:rPr lang="en-US" sz="2400" i="0" dirty="0" smtClean="0"/>
              <a:t>.</a:t>
            </a:r>
          </a:p>
          <a:p>
            <a:r>
              <a:rPr lang="en-US" sz="2400" i="0" dirty="0" err="1" smtClean="0"/>
              <a:t>Ele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pode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ser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habilitado</a:t>
            </a:r>
            <a:r>
              <a:rPr lang="en-US" sz="2400" i="0" dirty="0" smtClean="0"/>
              <a:t> no </a:t>
            </a:r>
            <a:r>
              <a:rPr lang="en-US" sz="2400" i="0" dirty="0" err="1" smtClean="0"/>
              <a:t>mesmo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fluxo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ou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também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podemos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setar</a:t>
            </a:r>
            <a:r>
              <a:rPr lang="en-US" sz="2400" i="0" dirty="0" smtClean="0"/>
              <a:t> as </a:t>
            </a:r>
            <a:r>
              <a:rPr lang="en-US" sz="2400" i="0" dirty="0" err="1" smtClean="0"/>
              <a:t>alterações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manualmente</a:t>
            </a:r>
            <a:r>
              <a:rPr lang="en-US" sz="2400" i="0" dirty="0" smtClean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56" y="4581128"/>
            <a:ext cx="7776864" cy="89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025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</a:t>
            </a:r>
            <a:r>
              <a:rPr lang="pt-BR" dirty="0" smtClean="0"/>
              <a:t>. Utilizando recursos desnecessários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Exemplo: </a:t>
            </a:r>
            <a:r>
              <a:rPr lang="pt-BR" sz="2400" i="0" dirty="0" smtClean="0"/>
              <a:t>Desabilitando </a:t>
            </a:r>
            <a:r>
              <a:rPr lang="pt-BR" sz="2400" i="0" dirty="0"/>
              <a:t>o </a:t>
            </a:r>
            <a:r>
              <a:rPr lang="pt-BR" sz="2400" dirty="0" err="1"/>
              <a:t>AutoDetectChanges</a:t>
            </a:r>
            <a:r>
              <a:rPr lang="pt-BR" sz="2400" i="0" dirty="0"/>
              <a:t> por escopo.</a:t>
            </a:r>
            <a:endParaRPr lang="pt-BR" sz="2400" i="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72816"/>
            <a:ext cx="8053229" cy="451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272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</a:t>
            </a:r>
            <a:r>
              <a:rPr lang="pt-BR" dirty="0" smtClean="0"/>
              <a:t>. Utilizando recursos desnecessários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err="1" smtClean="0"/>
              <a:t>Perfomance</a:t>
            </a:r>
            <a:r>
              <a:rPr lang="pt-BR" sz="2400" b="1" i="0" dirty="0" smtClean="0"/>
              <a:t>: </a:t>
            </a:r>
            <a:r>
              <a:rPr lang="en-US" sz="2400" i="0" dirty="0" smtClean="0"/>
              <a:t>Na </a:t>
            </a:r>
            <a:r>
              <a:rPr lang="en-US" sz="2400" i="0" dirty="0" err="1" smtClean="0"/>
              <a:t>execução</a:t>
            </a:r>
            <a:r>
              <a:rPr lang="en-US" sz="2400" i="0" dirty="0" smtClean="0"/>
              <a:t> da </a:t>
            </a:r>
            <a:r>
              <a:rPr lang="en-US" sz="2400" i="0" dirty="0" err="1" smtClean="0"/>
              <a:t>operação</a:t>
            </a:r>
            <a:r>
              <a:rPr lang="en-US" sz="2400" i="0" dirty="0" smtClean="0"/>
              <a:t> de </a:t>
            </a:r>
            <a:r>
              <a:rPr lang="en-US" sz="2400" i="0" dirty="0" err="1" smtClean="0"/>
              <a:t>exemplo</a:t>
            </a:r>
            <a:r>
              <a:rPr lang="en-US" sz="2400" i="0" dirty="0" smtClean="0"/>
              <a:t>, 1.000 </a:t>
            </a:r>
            <a:r>
              <a:rPr lang="en-US" sz="2400" i="0" dirty="0" err="1" smtClean="0"/>
              <a:t>registros</a:t>
            </a:r>
            <a:r>
              <a:rPr lang="en-US" sz="2400" i="0" dirty="0" smtClean="0"/>
              <a:t> de </a:t>
            </a:r>
            <a:r>
              <a:rPr lang="en-US" sz="2400" i="0" dirty="0" err="1" smtClean="0"/>
              <a:t>alunos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foram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incluídos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na</a:t>
            </a:r>
            <a:r>
              <a:rPr lang="en-US" sz="2400" i="0" dirty="0" smtClean="0"/>
              <a:t> base:</a:t>
            </a:r>
          </a:p>
          <a:p>
            <a:pPr lvl="1"/>
            <a:r>
              <a:rPr lang="en-US" sz="2200" i="0" dirty="0" err="1" smtClean="0"/>
              <a:t>Execução</a:t>
            </a:r>
            <a:r>
              <a:rPr lang="en-US" sz="2200" i="0" dirty="0" smtClean="0"/>
              <a:t> </a:t>
            </a:r>
            <a:r>
              <a:rPr lang="en-US" sz="2200" dirty="0" err="1" smtClean="0"/>
              <a:t>AutoDetectChanges</a:t>
            </a:r>
            <a:r>
              <a:rPr lang="en-US" sz="2200" i="0" dirty="0" smtClean="0"/>
              <a:t> </a:t>
            </a:r>
            <a:r>
              <a:rPr lang="pt-BR" sz="2200" i="0" dirty="0" smtClean="0"/>
              <a:t>Habilitado</a:t>
            </a:r>
            <a:endParaRPr lang="pt-BR" sz="2400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3200" i="0" dirty="0" smtClean="0"/>
              <a:t> </a:t>
            </a:r>
            <a:r>
              <a:rPr lang="pt-BR" sz="3200" i="0" dirty="0" smtClean="0">
                <a:solidFill>
                  <a:srgbClr val="FF0000"/>
                </a:solidFill>
              </a:rPr>
              <a:t>4,8 segundos</a:t>
            </a:r>
          </a:p>
          <a:p>
            <a:pPr lvl="1"/>
            <a:r>
              <a:rPr lang="en-US" sz="2200" i="0" dirty="0" err="1"/>
              <a:t>Execução</a:t>
            </a:r>
            <a:r>
              <a:rPr lang="en-US" sz="2200" i="0" dirty="0"/>
              <a:t> </a:t>
            </a:r>
            <a:r>
              <a:rPr lang="en-US" sz="2200" dirty="0" err="1" smtClean="0"/>
              <a:t>AutoDetectChanges</a:t>
            </a:r>
            <a:r>
              <a:rPr lang="en-US" sz="2200" i="0" dirty="0" smtClean="0"/>
              <a:t> </a:t>
            </a:r>
            <a:r>
              <a:rPr lang="pt-BR" sz="2200" i="0" dirty="0" smtClean="0"/>
              <a:t>Desabilitado no escopo</a:t>
            </a:r>
            <a:endParaRPr lang="pt-BR" sz="2200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3200" i="0" dirty="0" smtClean="0"/>
              <a:t> </a:t>
            </a:r>
            <a:r>
              <a:rPr lang="pt-BR" sz="3200" i="0" dirty="0" smtClean="0">
                <a:solidFill>
                  <a:srgbClr val="00B050"/>
                </a:solidFill>
              </a:rPr>
              <a:t>1 segundo</a:t>
            </a:r>
          </a:p>
          <a:p>
            <a:pPr lvl="1"/>
            <a:endParaRPr lang="en-US" sz="3200" i="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</p:spTree>
    <p:extLst>
      <p:ext uri="{BB962C8B-B14F-4D97-AF65-F5344CB8AC3E}">
        <p14:creationId xmlns:p14="http://schemas.microsoft.com/office/powerpoint/2010/main" val="25969844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1484784"/>
            <a:ext cx="8208912" cy="5040560"/>
          </a:xfrm>
        </p:spPr>
        <p:txBody>
          <a:bodyPr/>
          <a:lstStyle/>
          <a:p>
            <a:pPr algn="just"/>
            <a:r>
              <a:rPr lang="en-US" sz="2400" b="1" i="0" dirty="0" err="1" smtClean="0"/>
              <a:t>FlushMode.Auto</a:t>
            </a:r>
            <a:r>
              <a:rPr lang="en-US" sz="2400" b="1" i="0" dirty="0"/>
              <a:t>: </a:t>
            </a:r>
            <a:r>
              <a:rPr lang="pt-BR" sz="2400" i="0" dirty="0" smtClean="0"/>
              <a:t>é realizado o flush na sessão se </a:t>
            </a:r>
            <a:r>
              <a:rPr lang="pt-BR" sz="2400" i="0" dirty="0"/>
              <a:t>uma </a:t>
            </a:r>
            <a:r>
              <a:rPr lang="pt-BR" sz="2400" i="0" dirty="0" err="1" smtClean="0"/>
              <a:t>cons</a:t>
            </a:r>
            <a:r>
              <a:rPr lang="en-US" sz="2400" i="0" dirty="0" err="1"/>
              <a:t>FlushMode.Auto</a:t>
            </a:r>
            <a:r>
              <a:rPr lang="pt-BR" sz="2400" i="0" dirty="0" err="1" smtClean="0"/>
              <a:t>ulta</a:t>
            </a:r>
            <a:r>
              <a:rPr lang="pt-BR" sz="2400" i="0" dirty="0" smtClean="0"/>
              <a:t> </a:t>
            </a:r>
            <a:r>
              <a:rPr lang="pt-BR" sz="2400" i="0" dirty="0"/>
              <a:t>for solicitada por </a:t>
            </a:r>
            <a:r>
              <a:rPr lang="pt-BR" sz="2400" i="0" dirty="0" smtClean="0"/>
              <a:t>alguma entidade </a:t>
            </a:r>
            <a:r>
              <a:rPr lang="pt-BR" sz="2400" i="0" dirty="0"/>
              <a:t>e </a:t>
            </a:r>
            <a:r>
              <a:rPr lang="pt-BR" sz="2400" i="0" dirty="0" smtClean="0"/>
              <a:t>existe sujeira em instâncias locais de entidades, </a:t>
            </a:r>
            <a:r>
              <a:rPr lang="pt-BR" sz="2400" i="0" dirty="0"/>
              <a:t>não </a:t>
            </a:r>
            <a:r>
              <a:rPr lang="pt-BR" sz="2400" i="0" dirty="0" smtClean="0"/>
              <a:t>é necessário chamar o método </a:t>
            </a:r>
            <a:r>
              <a:rPr lang="pt-BR" sz="2400" b="1" i="0" dirty="0" smtClean="0"/>
              <a:t>flush() </a:t>
            </a:r>
            <a:r>
              <a:rPr lang="pt-BR" sz="2400" i="0" dirty="0" smtClean="0"/>
              <a:t>essa </a:t>
            </a:r>
            <a:r>
              <a:rPr lang="pt-BR" sz="2400" i="0" dirty="0"/>
              <a:t>é </a:t>
            </a:r>
            <a:r>
              <a:rPr lang="pt-BR" sz="2400" i="0" dirty="0" smtClean="0"/>
              <a:t>a opção padrão;</a:t>
            </a:r>
            <a:endParaRPr lang="en-US" sz="2400" i="0" dirty="0"/>
          </a:p>
          <a:p>
            <a:pPr algn="just"/>
            <a:r>
              <a:rPr lang="en-US" sz="2400" b="1" i="0" dirty="0" err="1"/>
              <a:t>FlushMode.Always</a:t>
            </a:r>
            <a:r>
              <a:rPr lang="en-US" sz="2400" b="1" i="0" dirty="0"/>
              <a:t>: </a:t>
            </a:r>
            <a:r>
              <a:rPr lang="en-US" sz="2400" i="0" dirty="0" smtClean="0"/>
              <a:t>é </a:t>
            </a:r>
            <a:r>
              <a:rPr lang="en-US" sz="2400" i="0" dirty="0" err="1" smtClean="0"/>
              <a:t>realizado</a:t>
            </a:r>
            <a:r>
              <a:rPr lang="en-US" sz="2400" i="0" dirty="0" smtClean="0"/>
              <a:t> o flush </a:t>
            </a:r>
            <a:r>
              <a:rPr lang="en-US" sz="2400" i="0" dirty="0" err="1" smtClean="0"/>
              <a:t>na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sessão</a:t>
            </a:r>
            <a:r>
              <a:rPr lang="en-US" sz="2400" i="0" dirty="0" smtClean="0"/>
              <a:t> antes de </a:t>
            </a:r>
            <a:r>
              <a:rPr lang="en-US" sz="2400" i="0" dirty="0" err="1" smtClean="0"/>
              <a:t>qualquer</a:t>
            </a:r>
            <a:r>
              <a:rPr lang="en-US" sz="2400" i="0" dirty="0" smtClean="0"/>
              <a:t> query </a:t>
            </a:r>
            <a:r>
              <a:rPr lang="en-US" sz="2400" i="0" dirty="0" err="1" smtClean="0"/>
              <a:t>ser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executada</a:t>
            </a:r>
            <a:r>
              <a:rPr lang="en-US" sz="2400" i="0" dirty="0" smtClean="0"/>
              <a:t>, </a:t>
            </a:r>
            <a:r>
              <a:rPr lang="en-US" sz="2400" i="0" dirty="0" err="1" smtClean="0"/>
              <a:t>não</a:t>
            </a:r>
            <a:r>
              <a:rPr lang="en-US" sz="2400" i="0" dirty="0" smtClean="0"/>
              <a:t> é </a:t>
            </a:r>
            <a:r>
              <a:rPr lang="en-US" sz="2400" i="0" dirty="0" err="1" smtClean="0"/>
              <a:t>necessário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chamar</a:t>
            </a:r>
            <a:r>
              <a:rPr lang="en-US" sz="2400" i="0" dirty="0" smtClean="0"/>
              <a:t> o </a:t>
            </a:r>
            <a:r>
              <a:rPr lang="en-US" sz="2400" i="0" dirty="0" err="1" smtClean="0"/>
              <a:t>método</a:t>
            </a:r>
            <a:r>
              <a:rPr lang="en-US" sz="2400" i="0" dirty="0" smtClean="0"/>
              <a:t> </a:t>
            </a:r>
            <a:r>
              <a:rPr lang="en-US" sz="2400" b="1" i="0" dirty="0" smtClean="0"/>
              <a:t>flush();</a:t>
            </a:r>
            <a:endParaRPr lang="en-US" sz="2400" i="0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3. </a:t>
            </a:r>
            <a:r>
              <a:rPr lang="pt-BR" dirty="0" err="1" smtClean="0"/>
              <a:t>FlushMode</a:t>
            </a:r>
            <a:r>
              <a:rPr lang="pt-BR" dirty="0" smtClean="0"/>
              <a:t> - </a:t>
            </a:r>
            <a:r>
              <a:rPr lang="pt-BR" dirty="0" err="1" smtClean="0"/>
              <a:t>NHibernate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762130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1540" y="1268760"/>
            <a:ext cx="8280920" cy="5040560"/>
          </a:xfrm>
        </p:spPr>
        <p:txBody>
          <a:bodyPr/>
          <a:lstStyle/>
          <a:p>
            <a:pPr algn="just"/>
            <a:r>
              <a:rPr lang="en-US" sz="2400" b="1" i="0" dirty="0" err="1"/>
              <a:t>FlushMode.Commit</a:t>
            </a:r>
            <a:r>
              <a:rPr lang="en-US" sz="2400" b="1" i="0" dirty="0"/>
              <a:t>: </a:t>
            </a:r>
            <a:r>
              <a:rPr lang="en-US" sz="2400" i="0" dirty="0"/>
              <a:t>as </a:t>
            </a:r>
            <a:r>
              <a:rPr lang="en-US" sz="2400" i="0" dirty="0" err="1"/>
              <a:t>alterações</a:t>
            </a:r>
            <a:r>
              <a:rPr lang="en-US" sz="2400" i="0" dirty="0"/>
              <a:t> </a:t>
            </a:r>
            <a:r>
              <a:rPr lang="en-US" sz="2400" i="0" dirty="0" err="1"/>
              <a:t>são</a:t>
            </a:r>
            <a:r>
              <a:rPr lang="en-US" sz="2400" i="0" dirty="0"/>
              <a:t> </a:t>
            </a:r>
            <a:r>
              <a:rPr lang="en-US" sz="2400" i="0" dirty="0" err="1"/>
              <a:t>enviadas</a:t>
            </a:r>
            <a:r>
              <a:rPr lang="en-US" sz="2400" i="0" dirty="0"/>
              <a:t> </a:t>
            </a:r>
            <a:r>
              <a:rPr lang="en-US" sz="2400" i="0" dirty="0" err="1"/>
              <a:t>assim</a:t>
            </a:r>
            <a:r>
              <a:rPr lang="en-US" sz="2400" i="0" dirty="0"/>
              <a:t> </a:t>
            </a:r>
            <a:r>
              <a:rPr lang="en-US" sz="2400" i="0" dirty="0" err="1"/>
              <a:t>que</a:t>
            </a:r>
            <a:r>
              <a:rPr lang="en-US" sz="2400" i="0" dirty="0"/>
              <a:t> a </a:t>
            </a:r>
            <a:r>
              <a:rPr lang="en-US" sz="2400" i="0" dirty="0" err="1"/>
              <a:t>ITransaction</a:t>
            </a:r>
            <a:r>
              <a:rPr lang="en-US" sz="2400" i="0" dirty="0"/>
              <a:t> </a:t>
            </a:r>
            <a:r>
              <a:rPr lang="en-US" sz="2400" i="0" dirty="0" err="1"/>
              <a:t>corrente</a:t>
            </a:r>
            <a:r>
              <a:rPr lang="en-US" sz="2400" i="0" dirty="0"/>
              <a:t> é </a:t>
            </a:r>
            <a:r>
              <a:rPr lang="en-US" sz="2400" i="0" dirty="0" err="1"/>
              <a:t>comitada</a:t>
            </a:r>
            <a:r>
              <a:rPr lang="en-US" sz="2400" i="0" dirty="0"/>
              <a:t>, </a:t>
            </a:r>
            <a:r>
              <a:rPr lang="en-US" sz="2400" i="0" dirty="0" err="1"/>
              <a:t>não</a:t>
            </a:r>
            <a:r>
              <a:rPr lang="en-US" sz="2400" i="0" dirty="0"/>
              <a:t> é </a:t>
            </a:r>
            <a:r>
              <a:rPr lang="en-US" sz="2400" i="0" dirty="0" err="1"/>
              <a:t>necessário</a:t>
            </a:r>
            <a:r>
              <a:rPr lang="en-US" sz="2400" i="0" dirty="0"/>
              <a:t> </a:t>
            </a:r>
            <a:r>
              <a:rPr lang="en-US" sz="2400" i="0" dirty="0" err="1"/>
              <a:t>chamar</a:t>
            </a:r>
            <a:r>
              <a:rPr lang="en-US" sz="2400" i="0" dirty="0"/>
              <a:t> o </a:t>
            </a:r>
            <a:r>
              <a:rPr lang="en-US" sz="2400" i="0" dirty="0" err="1"/>
              <a:t>método</a:t>
            </a:r>
            <a:r>
              <a:rPr lang="en-US" sz="2400" i="0" dirty="0"/>
              <a:t> </a:t>
            </a:r>
            <a:r>
              <a:rPr lang="en-US" sz="2400" b="1" i="0" dirty="0"/>
              <a:t>flush();</a:t>
            </a:r>
          </a:p>
          <a:p>
            <a:pPr algn="just"/>
            <a:r>
              <a:rPr lang="en-US" sz="2400" b="1" i="0" dirty="0" err="1"/>
              <a:t>FlushMode.Never</a:t>
            </a:r>
            <a:r>
              <a:rPr lang="en-US" sz="2400" b="1" i="0" dirty="0"/>
              <a:t>: </a:t>
            </a:r>
            <a:r>
              <a:rPr lang="en-US" sz="2400" i="0" dirty="0"/>
              <a:t>o flush das </a:t>
            </a:r>
            <a:r>
              <a:rPr lang="en-US" sz="2400" i="0" dirty="0" err="1"/>
              <a:t>alterações</a:t>
            </a:r>
            <a:r>
              <a:rPr lang="en-US" sz="2400" i="0" dirty="0"/>
              <a:t> </a:t>
            </a:r>
            <a:r>
              <a:rPr lang="en-US" sz="2400" i="0" dirty="0" err="1"/>
              <a:t>nunca</a:t>
            </a:r>
            <a:r>
              <a:rPr lang="en-US" sz="2400" i="0" dirty="0"/>
              <a:t> </a:t>
            </a:r>
            <a:r>
              <a:rPr lang="en-US" sz="2400" i="0" dirty="0" err="1"/>
              <a:t>ocorre</a:t>
            </a:r>
            <a:r>
              <a:rPr lang="en-US" sz="2400" i="0" dirty="0"/>
              <a:t> de forma </a:t>
            </a:r>
            <a:r>
              <a:rPr lang="en-US" sz="2400" i="0" dirty="0" err="1"/>
              <a:t>automática</a:t>
            </a:r>
            <a:r>
              <a:rPr lang="en-US" sz="2400" i="0" dirty="0"/>
              <a:t>, </a:t>
            </a:r>
            <a:r>
              <a:rPr lang="en-US" sz="2400" i="0" dirty="0" err="1"/>
              <a:t>deve</a:t>
            </a:r>
            <a:r>
              <a:rPr lang="en-US" sz="2400" i="0" dirty="0"/>
              <a:t> </a:t>
            </a:r>
            <a:r>
              <a:rPr lang="en-US" sz="2400" i="0" dirty="0" err="1"/>
              <a:t>ser</a:t>
            </a:r>
            <a:r>
              <a:rPr lang="en-US" sz="2400" i="0" dirty="0"/>
              <a:t> </a:t>
            </a:r>
            <a:r>
              <a:rPr lang="en-US" sz="2400" i="0" dirty="0" err="1"/>
              <a:t>realizado</a:t>
            </a:r>
            <a:r>
              <a:rPr lang="en-US" sz="2400" i="0" dirty="0"/>
              <a:t> a </a:t>
            </a:r>
            <a:r>
              <a:rPr lang="en-US" sz="2400" i="0" dirty="0" err="1"/>
              <a:t>chamada</a:t>
            </a:r>
            <a:r>
              <a:rPr lang="en-US" sz="2400" i="0" dirty="0"/>
              <a:t> do </a:t>
            </a:r>
            <a:r>
              <a:rPr lang="en-US" sz="2400" i="0" dirty="0" err="1"/>
              <a:t>método</a:t>
            </a:r>
            <a:r>
              <a:rPr lang="en-US" sz="2400" i="0" dirty="0"/>
              <a:t> </a:t>
            </a:r>
            <a:r>
              <a:rPr lang="en-US" sz="2400" b="1" i="0" dirty="0"/>
              <a:t>flush() </a:t>
            </a:r>
            <a:r>
              <a:rPr lang="en-US" sz="2400" i="0" dirty="0" err="1"/>
              <a:t>sempre</a:t>
            </a:r>
            <a:r>
              <a:rPr lang="en-US" sz="2400" i="0" dirty="0"/>
              <a:t> </a:t>
            </a:r>
            <a:r>
              <a:rPr lang="en-US" sz="2400" i="0" dirty="0" err="1"/>
              <a:t>que</a:t>
            </a:r>
            <a:r>
              <a:rPr lang="en-US" sz="2400" i="0" dirty="0"/>
              <a:t> for </a:t>
            </a:r>
            <a:r>
              <a:rPr lang="en-US" sz="2400" i="0" dirty="0" err="1"/>
              <a:t>necessário</a:t>
            </a:r>
            <a:r>
              <a:rPr lang="en-US" sz="2400" i="0" dirty="0"/>
              <a:t> </a:t>
            </a:r>
            <a:r>
              <a:rPr lang="en-US" sz="2400" i="0" dirty="0" err="1"/>
              <a:t>atualizar</a:t>
            </a:r>
            <a:r>
              <a:rPr lang="en-US" sz="2400" i="0" dirty="0"/>
              <a:t> o </a:t>
            </a:r>
            <a:r>
              <a:rPr lang="en-US" sz="2400" i="0" dirty="0" err="1"/>
              <a:t>estado</a:t>
            </a:r>
            <a:r>
              <a:rPr lang="en-US" sz="2400" i="0" dirty="0"/>
              <a:t> das </a:t>
            </a:r>
            <a:r>
              <a:rPr lang="en-US" sz="2400" i="0" dirty="0" err="1" smtClean="0"/>
              <a:t>entidades</a:t>
            </a:r>
            <a:r>
              <a:rPr lang="en-US" sz="2400" i="0" dirty="0" smtClean="0"/>
              <a:t>;</a:t>
            </a:r>
            <a:endParaRPr lang="pt-BR" sz="2400" i="0" dirty="0" smtClean="0"/>
          </a:p>
          <a:p>
            <a:pPr algn="just"/>
            <a:r>
              <a:rPr lang="pt-BR" sz="2400" b="1" i="0" dirty="0" smtClean="0"/>
              <a:t>Exemplo</a:t>
            </a:r>
            <a:r>
              <a:rPr lang="pt-BR" sz="2400" b="1" i="0" dirty="0"/>
              <a:t>: </a:t>
            </a:r>
            <a:r>
              <a:rPr lang="pt-BR" sz="2400" i="0" dirty="0" smtClean="0"/>
              <a:t>Alterando o </a:t>
            </a:r>
            <a:r>
              <a:rPr lang="pt-BR" sz="2400" i="0" dirty="0" err="1" smtClean="0"/>
              <a:t>FlushMode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710" y="4797152"/>
            <a:ext cx="6602580" cy="864096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3. </a:t>
            </a:r>
            <a:r>
              <a:rPr lang="pt-BR" dirty="0" err="1" smtClean="0"/>
              <a:t>FlushMode</a:t>
            </a:r>
            <a:r>
              <a:rPr lang="pt-BR" dirty="0" smtClean="0"/>
              <a:t> - </a:t>
            </a:r>
            <a:r>
              <a:rPr lang="pt-BR" dirty="0" err="1" smtClean="0"/>
              <a:t>NHibernate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77759546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</a:t>
            </a:r>
            <a:r>
              <a:rPr lang="pt-BR" dirty="0" smtClean="0"/>
              <a:t>. Utilizando recursos desnecessários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611560" y="1412776"/>
            <a:ext cx="7992888" cy="4464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683568" y="1340768"/>
            <a:ext cx="7992888" cy="4464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Picture 2" descr="http://www.pelucy.com.br/image/cache/data/produtos/china/pinguim_madagascar2-500x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32856"/>
            <a:ext cx="3151956" cy="315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ço Reservado para Conteúdo 8"/>
          <p:cNvSpPr txBox="1">
            <a:spLocks/>
          </p:cNvSpPr>
          <p:nvPr/>
        </p:nvSpPr>
        <p:spPr>
          <a:xfrm>
            <a:off x="4283968" y="2871784"/>
            <a:ext cx="3708412" cy="16741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1800" i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1600" i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1600" i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1600" i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1600" i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r">
              <a:buFont typeface="Arial" pitchFamily="34" charset="0"/>
              <a:buNone/>
            </a:pPr>
            <a:r>
              <a:rPr lang="pt-BR" sz="3200" b="1" i="0" kern="0" dirty="0" smtClean="0">
                <a:solidFill>
                  <a:schemeClr val="bg2">
                    <a:lumMod val="50000"/>
                  </a:schemeClr>
                </a:solidFill>
              </a:rPr>
              <a:t>Vamos ver um exemplo na prática.</a:t>
            </a:r>
          </a:p>
          <a:p>
            <a:pPr marL="0" indent="0" algn="r">
              <a:buFont typeface="Arial" pitchFamily="34" charset="0"/>
              <a:buNone/>
            </a:pPr>
            <a:endParaRPr lang="pt-BR" sz="3200" b="1" i="0" kern="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 algn="r">
              <a:buFont typeface="Arial" pitchFamily="34" charset="0"/>
              <a:buNone/>
            </a:pPr>
            <a:endParaRPr lang="pt-BR" sz="3200" b="1" i="0" kern="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1163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Objetos </a:t>
            </a:r>
            <a:r>
              <a:rPr lang="pt-BR" dirty="0"/>
              <a:t>desnecessários no </a:t>
            </a:r>
            <a:r>
              <a:rPr lang="pt-BR" dirty="0" smtClean="0"/>
              <a:t>contexto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585" y="995955"/>
            <a:ext cx="7716415" cy="5497945"/>
          </a:xfrm>
          <a:prstGeom prst="rect">
            <a:avLst/>
          </a:prstGeom>
        </p:spPr>
      </p:pic>
      <p:pic>
        <p:nvPicPr>
          <p:cNvPr id="5122" name="Picture 2" descr="4 fill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0387"/>
            <a:ext cx="1104057" cy="110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4771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4</a:t>
            </a:r>
            <a:r>
              <a:rPr lang="pt-BR" dirty="0"/>
              <a:t>. Objetos desnecessários no </a:t>
            </a:r>
            <a:r>
              <a:rPr lang="pt-BR" dirty="0" smtClean="0"/>
              <a:t>contexto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Contexto do problema:</a:t>
            </a:r>
          </a:p>
          <a:p>
            <a:r>
              <a:rPr lang="en-US" sz="2400" i="0" dirty="0" smtClean="0"/>
              <a:t>Levar para </a:t>
            </a:r>
            <a:r>
              <a:rPr lang="en-US" sz="2400" i="0" dirty="0" err="1" smtClean="0"/>
              <a:t>dentro</a:t>
            </a:r>
            <a:r>
              <a:rPr lang="en-US" sz="2400" i="0" dirty="0" smtClean="0"/>
              <a:t> do </a:t>
            </a:r>
            <a:r>
              <a:rPr lang="en-US" sz="2400" i="0" dirty="0" err="1" smtClean="0"/>
              <a:t>contexto</a:t>
            </a:r>
            <a:r>
              <a:rPr lang="en-US" sz="2400" i="0" dirty="0" smtClean="0"/>
              <a:t>, </a:t>
            </a:r>
            <a:r>
              <a:rPr lang="en-US" sz="2400" i="0" dirty="0" err="1" smtClean="0"/>
              <a:t>objetos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que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não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precisam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ter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seu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ciclo</a:t>
            </a:r>
            <a:r>
              <a:rPr lang="en-US" sz="2400" i="0" dirty="0" smtClean="0"/>
              <a:t> de </a:t>
            </a:r>
            <a:r>
              <a:rPr lang="en-US" sz="2400" i="0" dirty="0" err="1" smtClean="0"/>
              <a:t>vida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monitorado</a:t>
            </a:r>
            <a:r>
              <a:rPr lang="en-US" sz="2400" i="0" dirty="0" smtClean="0"/>
              <a:t>.</a:t>
            </a:r>
          </a:p>
          <a:p>
            <a:r>
              <a:rPr lang="en-US" sz="2400" i="0" dirty="0" smtClean="0"/>
              <a:t> O </a:t>
            </a:r>
            <a:r>
              <a:rPr lang="en-US" sz="2400" i="0" dirty="0" err="1" smtClean="0"/>
              <a:t>número</a:t>
            </a:r>
            <a:r>
              <a:rPr lang="en-US" sz="2400" i="0" dirty="0" smtClean="0"/>
              <a:t> de </a:t>
            </a:r>
            <a:r>
              <a:rPr lang="en-US" sz="2400" i="0" dirty="0" err="1" smtClean="0"/>
              <a:t>entidades</a:t>
            </a:r>
            <a:r>
              <a:rPr lang="en-US" sz="2400" i="0" dirty="0" smtClean="0"/>
              <a:t> “</a:t>
            </a:r>
            <a:r>
              <a:rPr lang="en-US" sz="2400" i="0" dirty="0" err="1" smtClean="0"/>
              <a:t>trackeadas</a:t>
            </a:r>
            <a:r>
              <a:rPr lang="en-US" sz="2400" i="0" dirty="0" smtClean="0"/>
              <a:t>” no </a:t>
            </a:r>
            <a:r>
              <a:rPr lang="en-US" sz="2400" i="0" dirty="0" err="1" smtClean="0"/>
              <a:t>contexto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afeta</a:t>
            </a:r>
            <a:r>
              <a:rPr lang="en-US" sz="2400" i="0" dirty="0" smtClean="0"/>
              <a:t> a performance do </a:t>
            </a:r>
            <a:r>
              <a:rPr lang="en-US" sz="2400" dirty="0" err="1" smtClean="0"/>
              <a:t>SaveChanges</a:t>
            </a:r>
            <a:r>
              <a:rPr lang="en-US" sz="2400" dirty="0" smtClean="0"/>
              <a:t>().</a:t>
            </a:r>
          </a:p>
          <a:p>
            <a:r>
              <a:rPr lang="en-US" sz="2400" i="0" dirty="0" smtClean="0"/>
              <a:t>O </a:t>
            </a:r>
            <a:r>
              <a:rPr lang="en-US" sz="2400" i="0" dirty="0" err="1" smtClean="0"/>
              <a:t>custo</a:t>
            </a:r>
            <a:r>
              <a:rPr lang="en-US" sz="2400" i="0" dirty="0" smtClean="0"/>
              <a:t> de </a:t>
            </a:r>
            <a:r>
              <a:rPr lang="en-US" sz="2400" i="0" dirty="0" err="1" smtClean="0"/>
              <a:t>atachar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os</a:t>
            </a:r>
            <a:r>
              <a:rPr lang="en-US" sz="2400" i="0" dirty="0"/>
              <a:t> </a:t>
            </a:r>
            <a:r>
              <a:rPr lang="en-US" sz="2400" i="0" dirty="0" err="1" smtClean="0"/>
              <a:t>objetos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retornados</a:t>
            </a:r>
            <a:r>
              <a:rPr lang="en-US" sz="2400" i="0" dirty="0" smtClean="0"/>
              <a:t> no </a:t>
            </a:r>
            <a:r>
              <a:rPr lang="en-US" sz="2400" i="0" dirty="0" err="1" smtClean="0"/>
              <a:t>contexto</a:t>
            </a:r>
            <a:r>
              <a:rPr lang="en-US" sz="2400" i="0" dirty="0" smtClean="0"/>
              <a:t> é alto.</a:t>
            </a: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</p:spTree>
    <p:extLst>
      <p:ext uri="{BB962C8B-B14F-4D97-AF65-F5344CB8AC3E}">
        <p14:creationId xmlns:p14="http://schemas.microsoft.com/office/powerpoint/2010/main" val="40033550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4</a:t>
            </a:r>
            <a:r>
              <a:rPr lang="pt-BR" dirty="0"/>
              <a:t>. Objetos desnecessários no </a:t>
            </a:r>
            <a:r>
              <a:rPr lang="pt-BR" dirty="0" smtClean="0"/>
              <a:t>contexto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Quando não enviar entidades no contexto:</a:t>
            </a:r>
          </a:p>
          <a:p>
            <a:r>
              <a:rPr lang="en-US" sz="2400" i="0" dirty="0" err="1" smtClean="0"/>
              <a:t>Consultas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que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retornam</a:t>
            </a:r>
            <a:r>
              <a:rPr lang="en-US" sz="2400" i="0" dirty="0" smtClean="0"/>
              <a:t> dados para </a:t>
            </a:r>
            <a:r>
              <a:rPr lang="en-US" sz="2400" i="0" dirty="0" err="1" smtClean="0"/>
              <a:t>listas</a:t>
            </a:r>
            <a:r>
              <a:rPr lang="en-US" sz="2400" i="0" dirty="0" smtClean="0"/>
              <a:t>, grids, etc.</a:t>
            </a:r>
            <a:endParaRPr lang="en-US" sz="2400" i="0" dirty="0"/>
          </a:p>
          <a:p>
            <a:r>
              <a:rPr lang="en-US" sz="2400" i="0" dirty="0" err="1" smtClean="0"/>
              <a:t>Consultas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que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trazem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informações</a:t>
            </a:r>
            <a:r>
              <a:rPr lang="en-US" sz="2400" i="0" dirty="0" smtClean="0"/>
              <a:t> para </a:t>
            </a:r>
            <a:r>
              <a:rPr lang="en-US" sz="2400" i="0" dirty="0" err="1" smtClean="0"/>
              <a:t>gerar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arquivos</a:t>
            </a:r>
            <a:r>
              <a:rPr lang="en-US" sz="2400" i="0" dirty="0" smtClean="0"/>
              <a:t> de </a:t>
            </a:r>
            <a:r>
              <a:rPr lang="en-US" sz="2400" i="0" dirty="0" err="1" smtClean="0"/>
              <a:t>exportação</a:t>
            </a:r>
            <a:r>
              <a:rPr lang="en-US" sz="2400" i="0" dirty="0" smtClean="0"/>
              <a:t>.</a:t>
            </a:r>
          </a:p>
          <a:p>
            <a:r>
              <a:rPr lang="en-US" sz="2400" i="0" dirty="0" err="1" smtClean="0"/>
              <a:t>Consultas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que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trazem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listas</a:t>
            </a:r>
            <a:r>
              <a:rPr lang="en-US" sz="2400" i="0" dirty="0" smtClean="0"/>
              <a:t> de </a:t>
            </a:r>
            <a:r>
              <a:rPr lang="en-US" sz="2400" i="0" dirty="0" err="1" smtClean="0"/>
              <a:t>informação</a:t>
            </a:r>
            <a:r>
              <a:rPr lang="en-US" sz="2400" i="0" dirty="0" smtClean="0"/>
              <a:t> para um </a:t>
            </a:r>
            <a:r>
              <a:rPr lang="en-US" sz="2400" i="0" dirty="0" err="1" smtClean="0"/>
              <a:t>operação</a:t>
            </a:r>
            <a:r>
              <a:rPr lang="en-US" sz="2400" dirty="0" smtClean="0"/>
              <a:t>.</a:t>
            </a:r>
            <a:endParaRPr lang="en-US" sz="320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</p:spTree>
    <p:extLst>
      <p:ext uri="{BB962C8B-B14F-4D97-AF65-F5344CB8AC3E}">
        <p14:creationId xmlns:p14="http://schemas.microsoft.com/office/powerpoint/2010/main" val="36529696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4</a:t>
            </a:r>
            <a:r>
              <a:rPr lang="pt-BR" dirty="0"/>
              <a:t>. Objetos desnecessários no </a:t>
            </a:r>
            <a:r>
              <a:rPr lang="pt-BR" dirty="0" smtClean="0"/>
              <a:t>contexto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Exemplo: </a:t>
            </a:r>
          </a:p>
          <a:p>
            <a:pPr marL="0" indent="0">
              <a:buNone/>
            </a:pPr>
            <a:r>
              <a:rPr lang="pt-BR" sz="2400" i="0" dirty="0" smtClean="0"/>
              <a:t>Query adicionando registros ao contexto para monitoramento.</a:t>
            </a:r>
          </a:p>
          <a:p>
            <a:pPr marL="0" indent="0">
              <a:buNone/>
            </a:pPr>
            <a:endParaRPr lang="pt-BR" sz="2400" i="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527" y="2712160"/>
            <a:ext cx="7002501" cy="1280457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133" y="4180226"/>
            <a:ext cx="5053668" cy="999924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207357" y="2917181"/>
            <a:ext cx="1728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 smtClean="0">
                <a:latin typeface="Calibri" panose="020F0502020204030204" pitchFamily="34" charset="0"/>
              </a:rPr>
              <a:t>Entity</a:t>
            </a:r>
            <a:r>
              <a:rPr lang="pt-BR" sz="2400" dirty="0" smtClean="0">
                <a:latin typeface="Calibri" panose="020F0502020204030204" pitchFamily="34" charset="0"/>
              </a:rPr>
              <a:t> </a:t>
            </a:r>
          </a:p>
          <a:p>
            <a:r>
              <a:rPr lang="pt-BR" sz="2400" dirty="0" smtClean="0">
                <a:latin typeface="Calibri" panose="020F0502020204030204" pitchFamily="34" charset="0"/>
              </a:rPr>
              <a:t>Framework</a:t>
            </a:r>
            <a:endParaRPr lang="pt-BR" sz="2400" dirty="0">
              <a:latin typeface="Calibri" panose="020F0502020204030204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144211" y="4421425"/>
            <a:ext cx="1854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 smtClean="0">
                <a:latin typeface="Calibri" panose="020F0502020204030204" pitchFamily="34" charset="0"/>
              </a:rPr>
              <a:t>NHibernate</a:t>
            </a:r>
            <a:endParaRPr lang="pt-BR" sz="2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6813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62165" y="0"/>
            <a:ext cx="8640960" cy="836712"/>
          </a:xfrm>
        </p:spPr>
        <p:txBody>
          <a:bodyPr/>
          <a:lstStyle/>
          <a:p>
            <a:r>
              <a:rPr lang="pt-BR" dirty="0" smtClean="0"/>
              <a:t>Benefícios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>
          <a:xfrm>
            <a:off x="362165" y="1628800"/>
            <a:ext cx="8818050" cy="4320480"/>
          </a:xfrm>
        </p:spPr>
        <p:txBody>
          <a:bodyPr/>
          <a:lstStyle/>
          <a:p>
            <a:r>
              <a:rPr lang="pt-BR" sz="2200" i="0" dirty="0" smtClean="0"/>
              <a:t>Agilidade no desenvolvimento.</a:t>
            </a:r>
          </a:p>
          <a:p>
            <a:r>
              <a:rPr lang="pt-BR" sz="2200" i="0" dirty="0" smtClean="0"/>
              <a:t>Abstração da base de dados para a aplicação.</a:t>
            </a:r>
          </a:p>
          <a:p>
            <a:r>
              <a:rPr lang="pt-BR" sz="2200" i="0" dirty="0" smtClean="0"/>
              <a:t>Diminui drasticamente a escrita de instruções SQL.</a:t>
            </a:r>
          </a:p>
          <a:p>
            <a:r>
              <a:rPr lang="pt-BR" sz="2200" i="0" dirty="0" smtClean="0"/>
              <a:t>Evita erros de digitação e sintaxe em SQL </a:t>
            </a:r>
            <a:r>
              <a:rPr lang="pt-BR" sz="2200" i="0" dirty="0" err="1" smtClean="0"/>
              <a:t>strings</a:t>
            </a:r>
            <a:r>
              <a:rPr lang="pt-BR" sz="2200" i="0" dirty="0" smtClean="0"/>
              <a:t>.</a:t>
            </a:r>
          </a:p>
          <a:p>
            <a:r>
              <a:rPr lang="pt-BR" sz="2200" i="0" dirty="0" smtClean="0"/>
              <a:t>Alterações na base de dados com menos impacto para aplicação, uma vez que o mapeamento é feito em um único ponto.</a:t>
            </a:r>
          </a:p>
          <a:p>
            <a:endParaRPr lang="pt-BR" sz="2200" i="0" dirty="0" smtClean="0"/>
          </a:p>
          <a:p>
            <a:endParaRPr lang="pt-BR" sz="2400" dirty="0" smtClean="0"/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0316711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4</a:t>
            </a:r>
            <a:r>
              <a:rPr lang="pt-BR" dirty="0"/>
              <a:t>. Objetos desnecessários no </a:t>
            </a:r>
            <a:r>
              <a:rPr lang="pt-BR" dirty="0" smtClean="0"/>
              <a:t>contexto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Exemplo: </a:t>
            </a:r>
          </a:p>
          <a:p>
            <a:pPr marL="0" indent="0">
              <a:buNone/>
            </a:pPr>
            <a:r>
              <a:rPr lang="pt-BR" sz="2400" i="0" dirty="0" smtClean="0"/>
              <a:t>Query utilizando o método </a:t>
            </a:r>
            <a:r>
              <a:rPr lang="pt-BR" sz="2400" dirty="0" smtClean="0"/>
              <a:t>.</a:t>
            </a:r>
            <a:r>
              <a:rPr lang="pt-BR" sz="2400" dirty="0" err="1" smtClean="0"/>
              <a:t>AsNoTracking</a:t>
            </a:r>
            <a:r>
              <a:rPr lang="pt-BR" sz="2400" dirty="0" smtClean="0"/>
              <a:t>() </a:t>
            </a:r>
            <a:r>
              <a:rPr lang="pt-BR" sz="2400" i="0" dirty="0" smtClean="0"/>
              <a:t>para deixar o resultado da consulta fora do contexto.</a:t>
            </a:r>
          </a:p>
          <a:p>
            <a:pPr marL="0" indent="0">
              <a:buNone/>
            </a:pPr>
            <a:endParaRPr lang="pt-BR" sz="2400" i="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524" y="3067603"/>
            <a:ext cx="6888554" cy="150814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523" y="4651780"/>
            <a:ext cx="6888555" cy="721436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207357" y="3203856"/>
            <a:ext cx="1728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 smtClean="0">
                <a:latin typeface="Calibri" panose="020F0502020204030204" pitchFamily="34" charset="0"/>
              </a:rPr>
              <a:t>Entity</a:t>
            </a:r>
            <a:r>
              <a:rPr lang="pt-BR" sz="2400" dirty="0" smtClean="0">
                <a:latin typeface="Calibri" panose="020F0502020204030204" pitchFamily="34" charset="0"/>
              </a:rPr>
              <a:t> </a:t>
            </a:r>
          </a:p>
          <a:p>
            <a:r>
              <a:rPr lang="pt-BR" sz="2400" dirty="0" smtClean="0">
                <a:latin typeface="Calibri" panose="020F0502020204030204" pitchFamily="34" charset="0"/>
              </a:rPr>
              <a:t>Framework</a:t>
            </a:r>
            <a:endParaRPr lang="pt-BR" sz="2400" dirty="0">
              <a:latin typeface="Calibri" panose="020F0502020204030204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144211" y="4708100"/>
            <a:ext cx="1854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 smtClean="0">
                <a:latin typeface="Calibri" panose="020F0502020204030204" pitchFamily="34" charset="0"/>
              </a:rPr>
              <a:t>NHibernate</a:t>
            </a:r>
            <a:endParaRPr lang="pt-BR" sz="2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1970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4</a:t>
            </a:r>
            <a:r>
              <a:rPr lang="pt-BR" dirty="0"/>
              <a:t>. Objetos desnecessários no </a:t>
            </a:r>
            <a:r>
              <a:rPr lang="pt-BR" dirty="0" smtClean="0"/>
              <a:t>contexto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err="1"/>
              <a:t>Perfomance</a:t>
            </a:r>
            <a:r>
              <a:rPr lang="pt-BR" sz="2400" b="1" i="0" dirty="0"/>
              <a:t>:</a:t>
            </a:r>
          </a:p>
          <a:p>
            <a:r>
              <a:rPr lang="en-US" sz="2400" i="0" dirty="0"/>
              <a:t>Na </a:t>
            </a:r>
            <a:r>
              <a:rPr lang="en-US" sz="2400" i="0" dirty="0" err="1"/>
              <a:t>execução</a:t>
            </a:r>
            <a:r>
              <a:rPr lang="en-US" sz="2400" i="0" dirty="0"/>
              <a:t> </a:t>
            </a:r>
            <a:r>
              <a:rPr lang="en-US" sz="2400" i="0" dirty="0" smtClean="0"/>
              <a:t>dos </a:t>
            </a:r>
            <a:r>
              <a:rPr lang="en-US" sz="2400" i="0" dirty="0" err="1" smtClean="0"/>
              <a:t>exemplos</a:t>
            </a:r>
            <a:r>
              <a:rPr lang="en-US" sz="2400" i="0" dirty="0" smtClean="0"/>
              <a:t>, </a:t>
            </a:r>
            <a:r>
              <a:rPr lang="en-US" sz="2400" i="0" dirty="0" err="1" smtClean="0"/>
              <a:t>resultados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obtidos</a:t>
            </a:r>
            <a:r>
              <a:rPr lang="en-US" sz="2400" i="0" dirty="0" smtClean="0"/>
              <a:t> para 20.000 </a:t>
            </a:r>
            <a:r>
              <a:rPr lang="en-US" sz="2400" i="0" dirty="0" err="1" smtClean="0"/>
              <a:t>registros</a:t>
            </a:r>
            <a:r>
              <a:rPr lang="en-US" sz="2400" i="0" dirty="0" smtClean="0"/>
              <a:t>:</a:t>
            </a:r>
            <a:endParaRPr lang="en-US" sz="2400" i="0" dirty="0"/>
          </a:p>
          <a:p>
            <a:pPr lvl="1"/>
            <a:r>
              <a:rPr lang="en-US" sz="2200" i="0" dirty="0" err="1" smtClean="0"/>
              <a:t>Execução</a:t>
            </a:r>
            <a:r>
              <a:rPr lang="en-US" sz="2200" i="0" dirty="0" smtClean="0"/>
              <a:t> </a:t>
            </a:r>
            <a:r>
              <a:rPr lang="en-US" sz="2200" b="1" i="0" dirty="0" smtClean="0"/>
              <a:t>SEM </a:t>
            </a:r>
            <a:r>
              <a:rPr lang="pt-BR" sz="2200" dirty="0" err="1" smtClean="0"/>
              <a:t>AsNoTracking</a:t>
            </a:r>
            <a:r>
              <a:rPr lang="pt-BR" sz="2200" dirty="0" smtClean="0"/>
              <a:t>()</a:t>
            </a:r>
            <a:endParaRPr lang="pt-BR" sz="2200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3200" i="0" dirty="0"/>
              <a:t> </a:t>
            </a:r>
            <a:r>
              <a:rPr lang="pt-BR" sz="3200" i="0" dirty="0" smtClean="0">
                <a:solidFill>
                  <a:srgbClr val="FF0000"/>
                </a:solidFill>
              </a:rPr>
              <a:t>4,5 segundos</a:t>
            </a:r>
          </a:p>
          <a:p>
            <a:pPr lvl="1"/>
            <a:r>
              <a:rPr lang="en-US" sz="2200" i="0" dirty="0" err="1"/>
              <a:t>Execução</a:t>
            </a:r>
            <a:r>
              <a:rPr lang="en-US" sz="2200" i="0" dirty="0"/>
              <a:t> </a:t>
            </a:r>
            <a:r>
              <a:rPr lang="en-US" sz="2200" b="1" i="0" dirty="0" smtClean="0"/>
              <a:t>COM </a:t>
            </a:r>
            <a:r>
              <a:rPr lang="pt-BR" sz="2200" dirty="0" err="1" smtClean="0"/>
              <a:t>AsNoTracking</a:t>
            </a:r>
            <a:r>
              <a:rPr lang="pt-BR" sz="2200" dirty="0"/>
              <a:t>()</a:t>
            </a:r>
            <a:endParaRPr lang="pt-BR" sz="2400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3200" i="0" dirty="0"/>
              <a:t> </a:t>
            </a:r>
            <a:r>
              <a:rPr lang="pt-BR" sz="3200" i="0" dirty="0" smtClean="0">
                <a:solidFill>
                  <a:srgbClr val="00B050"/>
                </a:solidFill>
              </a:rPr>
              <a:t>0,70 </a:t>
            </a:r>
            <a:r>
              <a:rPr lang="pt-BR" sz="3200" i="0" dirty="0">
                <a:solidFill>
                  <a:srgbClr val="00B050"/>
                </a:solidFill>
              </a:rPr>
              <a:t>segundos</a:t>
            </a:r>
            <a:endParaRPr lang="pt-BR" sz="2000" i="0" dirty="0">
              <a:solidFill>
                <a:srgbClr val="00B050"/>
              </a:solidFill>
            </a:endParaRPr>
          </a:p>
          <a:p>
            <a:pPr lvl="2">
              <a:buFont typeface="Wingdings" panose="05000000000000000000" pitchFamily="2" charset="2"/>
              <a:buChar char="ü"/>
            </a:pPr>
            <a:endParaRPr lang="pt-BR" sz="3200" i="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</p:spTree>
    <p:extLst>
      <p:ext uri="{BB962C8B-B14F-4D97-AF65-F5344CB8AC3E}">
        <p14:creationId xmlns:p14="http://schemas.microsoft.com/office/powerpoint/2010/main" val="132315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4</a:t>
            </a:r>
            <a:r>
              <a:rPr lang="pt-BR" dirty="0"/>
              <a:t>. Objetos desnecessários no </a:t>
            </a:r>
            <a:r>
              <a:rPr lang="pt-BR" dirty="0" smtClean="0"/>
              <a:t>contexto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611560" y="1412776"/>
            <a:ext cx="7992888" cy="4464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683568" y="1340768"/>
            <a:ext cx="7992888" cy="4464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Picture 2" descr="http://www.pelucy.com.br/image/cache/data/produtos/china/pinguim_madagascar2-500x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32856"/>
            <a:ext cx="3151956" cy="315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ço Reservado para Conteúdo 8"/>
          <p:cNvSpPr txBox="1">
            <a:spLocks/>
          </p:cNvSpPr>
          <p:nvPr/>
        </p:nvSpPr>
        <p:spPr>
          <a:xfrm>
            <a:off x="4283968" y="2871784"/>
            <a:ext cx="3708412" cy="16741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1800" i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1600" i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1600" i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1600" i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1600" i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r">
              <a:buFont typeface="Arial" pitchFamily="34" charset="0"/>
              <a:buNone/>
            </a:pPr>
            <a:r>
              <a:rPr lang="pt-BR" sz="3200" b="1" i="0" kern="0" dirty="0" smtClean="0">
                <a:solidFill>
                  <a:schemeClr val="bg2">
                    <a:lumMod val="50000"/>
                  </a:schemeClr>
                </a:solidFill>
              </a:rPr>
              <a:t>Vamos ver um exemplo na prática.</a:t>
            </a:r>
          </a:p>
          <a:p>
            <a:pPr marL="0" indent="0" algn="r">
              <a:buFont typeface="Arial" pitchFamily="34" charset="0"/>
              <a:buNone/>
            </a:pPr>
            <a:endParaRPr lang="pt-BR" sz="3200" b="1" i="0" kern="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 algn="r">
              <a:buFont typeface="Arial" pitchFamily="34" charset="0"/>
              <a:buNone/>
            </a:pPr>
            <a:endParaRPr lang="pt-BR" sz="3200" b="1" i="0" kern="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8336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Mapeamento desnecessário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7570124" cy="5472608"/>
          </a:xfrm>
          <a:prstGeom prst="rect">
            <a:avLst/>
          </a:prstGeom>
        </p:spPr>
      </p:pic>
      <p:pic>
        <p:nvPicPr>
          <p:cNvPr id="6146" name="Picture 2" descr="5 filled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431" y="1117359"/>
            <a:ext cx="1032049" cy="103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9021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5. Mapeamento desnecessário</a:t>
            </a:r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Contexto do problema:</a:t>
            </a:r>
          </a:p>
          <a:p>
            <a:r>
              <a:rPr lang="en-US" sz="2400" i="0" dirty="0" err="1" smtClean="0"/>
              <a:t>Mapear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tabelas</a:t>
            </a:r>
            <a:r>
              <a:rPr lang="en-US" sz="2400" i="0" dirty="0" smtClean="0"/>
              <a:t> full, </a:t>
            </a:r>
            <a:r>
              <a:rPr lang="en-US" sz="2400" i="0" dirty="0" err="1" smtClean="0"/>
              <a:t>sendo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que</a:t>
            </a:r>
            <a:r>
              <a:rPr lang="en-US" sz="2400" i="0" dirty="0" smtClean="0"/>
              <a:t> o </a:t>
            </a:r>
            <a:r>
              <a:rPr lang="en-US" sz="2400" i="0" dirty="0" err="1" smtClean="0"/>
              <a:t>sistema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necessita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somente</a:t>
            </a:r>
            <a:r>
              <a:rPr lang="en-US" sz="2400" i="0" dirty="0" smtClean="0"/>
              <a:t> de </a:t>
            </a:r>
            <a:r>
              <a:rPr lang="en-US" sz="2400" i="0" dirty="0" err="1" smtClean="0"/>
              <a:t>alguns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campos</a:t>
            </a:r>
            <a:r>
              <a:rPr lang="en-US" sz="2400" i="0" dirty="0" smtClean="0"/>
              <a:t>.</a:t>
            </a:r>
          </a:p>
          <a:p>
            <a:r>
              <a:rPr lang="en-US" sz="2400" i="0" dirty="0" err="1" smtClean="0"/>
              <a:t>Tabelas</a:t>
            </a:r>
            <a:r>
              <a:rPr lang="en-US" sz="2400" i="0" dirty="0" smtClean="0"/>
              <a:t> com </a:t>
            </a:r>
            <a:r>
              <a:rPr lang="en-US" sz="2400" i="0" dirty="0" err="1" smtClean="0"/>
              <a:t>grande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número</a:t>
            </a:r>
            <a:r>
              <a:rPr lang="en-US" sz="2400" i="0" dirty="0" smtClean="0"/>
              <a:t> de </a:t>
            </a:r>
            <a:r>
              <a:rPr lang="en-US" sz="2400" i="0" dirty="0" err="1" smtClean="0"/>
              <a:t>colunas</a:t>
            </a:r>
            <a:r>
              <a:rPr lang="en-US" sz="2400" i="0" dirty="0" smtClean="0"/>
              <a:t>.</a:t>
            </a:r>
            <a:endParaRPr lang="en-US" sz="2400" i="0" dirty="0"/>
          </a:p>
          <a:p>
            <a:r>
              <a:rPr lang="en-US" sz="2400" i="0" dirty="0" err="1" smtClean="0"/>
              <a:t>Tabelas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utilizadas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por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mais</a:t>
            </a:r>
            <a:r>
              <a:rPr lang="en-US" sz="2400" i="0" dirty="0" smtClean="0"/>
              <a:t> de um software.</a:t>
            </a:r>
          </a:p>
          <a:p>
            <a:endParaRPr lang="en-US" sz="2400" i="0" dirty="0"/>
          </a:p>
          <a:p>
            <a:pPr marL="0" indent="0">
              <a:buNone/>
            </a:pPr>
            <a:r>
              <a:rPr lang="pt-BR" sz="2400" b="1" i="0" dirty="0" smtClean="0"/>
              <a:t>O que fazer para evitar?</a:t>
            </a:r>
            <a:endParaRPr lang="en-US" sz="2400" i="0" dirty="0" smtClean="0"/>
          </a:p>
          <a:p>
            <a:r>
              <a:rPr lang="en-US" sz="2400" i="0" dirty="0" err="1" smtClean="0"/>
              <a:t>Devemos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mapear</a:t>
            </a:r>
            <a:r>
              <a:rPr lang="en-US" sz="2400" i="0" dirty="0" smtClean="0"/>
              <a:t> no ORM </a:t>
            </a:r>
            <a:r>
              <a:rPr lang="en-US" sz="2400" i="0" dirty="0" err="1" smtClean="0"/>
              <a:t>somente</a:t>
            </a:r>
            <a:r>
              <a:rPr lang="en-US" sz="2400" i="0" dirty="0" smtClean="0"/>
              <a:t> as </a:t>
            </a:r>
            <a:r>
              <a:rPr lang="en-US" sz="2400" i="0" dirty="0" err="1" smtClean="0"/>
              <a:t>colunas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que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fazem</a:t>
            </a:r>
            <a:r>
              <a:rPr lang="en-US" sz="2400" i="0" dirty="0" smtClean="0"/>
              <a:t> parte do </a:t>
            </a:r>
            <a:r>
              <a:rPr lang="en-US" sz="2400" i="0" dirty="0" err="1" smtClean="0"/>
              <a:t>contexto</a:t>
            </a:r>
            <a:r>
              <a:rPr lang="en-US" sz="2400" i="0" dirty="0" smtClean="0"/>
              <a:t> do software </a:t>
            </a:r>
            <a:r>
              <a:rPr lang="en-US" sz="2400" i="0" dirty="0" err="1" smtClean="0"/>
              <a:t>que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estamos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atuando</a:t>
            </a:r>
            <a:r>
              <a:rPr lang="en-US" sz="2400" i="0" dirty="0" smtClean="0"/>
              <a:t>.</a:t>
            </a:r>
            <a:endParaRPr lang="en-US" sz="3200" i="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</p:spTree>
    <p:extLst>
      <p:ext uri="{BB962C8B-B14F-4D97-AF65-F5344CB8AC3E}">
        <p14:creationId xmlns:p14="http://schemas.microsoft.com/office/powerpoint/2010/main" val="41020255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43508" y="188640"/>
            <a:ext cx="8640960" cy="648072"/>
          </a:xfrm>
        </p:spPr>
        <p:txBody>
          <a:bodyPr/>
          <a:lstStyle/>
          <a:p>
            <a:r>
              <a:rPr lang="pt-BR" dirty="0" smtClean="0"/>
              <a:t> Evitando problemas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340768"/>
            <a:ext cx="8280920" cy="3312368"/>
          </a:xfrm>
        </p:spPr>
        <p:txBody>
          <a:bodyPr/>
          <a:lstStyle/>
          <a:p>
            <a:r>
              <a:rPr lang="pt-BR" sz="2400" i="0" dirty="0" smtClean="0"/>
              <a:t>Utilize extensões </a:t>
            </a:r>
            <a:r>
              <a:rPr lang="pt-BR" sz="2400" i="0" dirty="0"/>
              <a:t>como </a:t>
            </a:r>
            <a:r>
              <a:rPr lang="pt-BR" sz="2400" dirty="0" err="1" smtClean="0"/>
              <a:t>EntityFramework.BulkInsert</a:t>
            </a:r>
            <a:r>
              <a:rPr lang="pt-BR" sz="2400" dirty="0" smtClean="0"/>
              <a:t> </a:t>
            </a:r>
            <a:r>
              <a:rPr lang="pt-BR" sz="2400" i="0" dirty="0" smtClean="0"/>
              <a:t>e</a:t>
            </a:r>
            <a:r>
              <a:rPr lang="pt-BR" sz="2400" dirty="0" smtClean="0"/>
              <a:t> </a:t>
            </a:r>
            <a:r>
              <a:rPr lang="pt-BR" sz="2400" dirty="0" err="1" smtClean="0"/>
              <a:t>EntityFramework.Extended</a:t>
            </a:r>
            <a:r>
              <a:rPr lang="pt-BR" sz="2400" dirty="0" smtClean="0"/>
              <a:t> </a:t>
            </a:r>
            <a:r>
              <a:rPr lang="pt-BR" sz="2400" i="0" dirty="0" smtClean="0"/>
              <a:t>para fazer operações em batch de </a:t>
            </a:r>
            <a:r>
              <a:rPr lang="pt-BR" sz="2400" i="0" dirty="0" err="1" smtClean="0"/>
              <a:t>insert</a:t>
            </a:r>
            <a:r>
              <a:rPr lang="pt-BR" sz="2400" i="0" dirty="0" smtClean="0"/>
              <a:t>, </a:t>
            </a:r>
            <a:r>
              <a:rPr lang="pt-BR" sz="2400" i="0" dirty="0" err="1" smtClean="0"/>
              <a:t>update</a:t>
            </a:r>
            <a:r>
              <a:rPr lang="pt-BR" sz="2400" i="0" dirty="0" smtClean="0"/>
              <a:t> e delete</a:t>
            </a:r>
            <a:r>
              <a:rPr lang="pt-BR" sz="2400" dirty="0" smtClean="0"/>
              <a:t>.</a:t>
            </a:r>
          </a:p>
          <a:p>
            <a:r>
              <a:rPr lang="pt-BR" sz="2400" i="0" dirty="0" smtClean="0"/>
              <a:t>Usar monitoramento de banco de dados durante o desenvolvimento é essencial. (SQL Profiler/</a:t>
            </a:r>
            <a:r>
              <a:rPr lang="pt-BR" sz="2400" i="0" dirty="0" err="1" smtClean="0"/>
              <a:t>Glimpse</a:t>
            </a:r>
            <a:r>
              <a:rPr lang="pt-BR" sz="2400" i="0" dirty="0" smtClean="0"/>
              <a:t>, </a:t>
            </a:r>
            <a:r>
              <a:rPr lang="pt-BR" sz="2400" i="0" dirty="0" err="1" smtClean="0"/>
              <a:t>etc</a:t>
            </a:r>
            <a:r>
              <a:rPr lang="pt-BR" sz="2400" i="0" dirty="0" smtClean="0"/>
              <a:t>)</a:t>
            </a:r>
          </a:p>
          <a:p>
            <a:r>
              <a:rPr lang="pt-BR" sz="2400" i="0" dirty="0"/>
              <a:t>O uso do ORM se faz necessário para o contexto</a:t>
            </a:r>
            <a:r>
              <a:rPr lang="pt-BR" sz="2400" i="0" dirty="0" smtClean="0"/>
              <a:t>?</a:t>
            </a:r>
          </a:p>
          <a:p>
            <a:r>
              <a:rPr lang="pt-BR" sz="2400" i="0" dirty="0" smtClean="0"/>
              <a:t>Quanto mais código digitado na aplicação menor é o SQL gerado.</a:t>
            </a:r>
          </a:p>
          <a:p>
            <a:r>
              <a:rPr lang="pt-BR" sz="2400" i="0" dirty="0" smtClean="0"/>
              <a:t>Em muitos cenários temos um DBA do lado cliente ...</a:t>
            </a:r>
          </a:p>
          <a:p>
            <a:endParaRPr lang="pt-BR" sz="2200" i="0" dirty="0" smtClean="0"/>
          </a:p>
          <a:p>
            <a:pPr marL="0" indent="0">
              <a:buNone/>
            </a:pPr>
            <a:endParaRPr lang="en-US" sz="2400" i="0" dirty="0"/>
          </a:p>
        </p:txBody>
      </p:sp>
    </p:spTree>
    <p:extLst>
      <p:ext uri="{BB962C8B-B14F-4D97-AF65-F5344CB8AC3E}">
        <p14:creationId xmlns:p14="http://schemas.microsoft.com/office/powerpoint/2010/main" val="5309736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Marcelo Wildfaier</a:t>
            </a:r>
          </a:p>
          <a:p>
            <a:r>
              <a:rPr lang="pt-BR" dirty="0" smtClean="0"/>
              <a:t>marcelosilva@cwi.com.br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540434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51520" y="188640"/>
            <a:ext cx="8640960" cy="576064"/>
          </a:xfrm>
        </p:spPr>
        <p:txBody>
          <a:bodyPr/>
          <a:lstStyle/>
          <a:p>
            <a:r>
              <a:rPr lang="pt-BR" sz="2800" dirty="0" smtClean="0"/>
              <a:t>O Efeito Borboleta</a:t>
            </a:r>
            <a:endParaRPr lang="pt-BR" sz="2800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8" y="1124744"/>
            <a:ext cx="7416824" cy="5040312"/>
          </a:xfrm>
        </p:spPr>
      </p:pic>
    </p:spTree>
    <p:extLst>
      <p:ext uri="{BB962C8B-B14F-4D97-AF65-F5344CB8AC3E}">
        <p14:creationId xmlns:p14="http://schemas.microsoft.com/office/powerpoint/2010/main" val="36057145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51520" y="188640"/>
            <a:ext cx="8640960" cy="576064"/>
          </a:xfrm>
        </p:spPr>
        <p:txBody>
          <a:bodyPr/>
          <a:lstStyle/>
          <a:p>
            <a:r>
              <a:rPr lang="pt-BR" sz="2800" dirty="0" smtClean="0"/>
              <a:t>O Efeito Borboleta</a:t>
            </a:r>
            <a:endParaRPr lang="pt-BR" sz="2800" dirty="0"/>
          </a:p>
        </p:txBody>
      </p:sp>
      <p:sp>
        <p:nvSpPr>
          <p:cNvPr id="10" name="Espaço Reservado para Conteúdo 8"/>
          <p:cNvSpPr>
            <a:spLocks noGrp="1"/>
          </p:cNvSpPr>
          <p:nvPr>
            <p:ph idx="1"/>
          </p:nvPr>
        </p:nvSpPr>
        <p:spPr>
          <a:xfrm>
            <a:off x="683568" y="2492896"/>
            <a:ext cx="8280920" cy="1152128"/>
          </a:xfrm>
        </p:spPr>
        <p:txBody>
          <a:bodyPr/>
          <a:lstStyle/>
          <a:p>
            <a:pPr marL="0" indent="0" algn="ctr">
              <a:buNone/>
            </a:pPr>
            <a:r>
              <a:rPr lang="pt-BR" sz="3200" dirty="0" smtClean="0"/>
              <a:t>“O simples bater de asas de uma borboleta </a:t>
            </a:r>
          </a:p>
          <a:p>
            <a:pPr marL="0" indent="0" algn="ctr">
              <a:buNone/>
            </a:pPr>
            <a:r>
              <a:rPr lang="pt-BR" sz="3200" dirty="0" smtClean="0"/>
              <a:t>pode causar um tufão do outro lado do mundo.”</a:t>
            </a:r>
          </a:p>
          <a:p>
            <a:pPr marL="0" indent="0" algn="ctr">
              <a:buNone/>
            </a:pPr>
            <a:r>
              <a:rPr lang="pt-BR" sz="2000" dirty="0" smtClean="0"/>
              <a:t>Teoria do Caos</a:t>
            </a:r>
            <a:endParaRPr lang="en-US" sz="2000" dirty="0"/>
          </a:p>
        </p:txBody>
      </p:sp>
      <p:sp>
        <p:nvSpPr>
          <p:cNvPr id="11" name="Espaço Reservado para Conteúdo 8"/>
          <p:cNvSpPr txBox="1">
            <a:spLocks/>
          </p:cNvSpPr>
          <p:nvPr/>
        </p:nvSpPr>
        <p:spPr>
          <a:xfrm>
            <a:off x="736340" y="2509664"/>
            <a:ext cx="8280920" cy="115212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1800" i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1600" i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1600" i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1600" i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1600" i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endParaRPr lang="en-US" sz="3600" kern="0" dirty="0"/>
          </a:p>
        </p:txBody>
      </p:sp>
    </p:spTree>
    <p:extLst>
      <p:ext uri="{BB962C8B-B14F-4D97-AF65-F5344CB8AC3E}">
        <p14:creationId xmlns:p14="http://schemas.microsoft.com/office/powerpoint/2010/main" val="25573270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51520" y="188640"/>
            <a:ext cx="8640960" cy="576064"/>
          </a:xfrm>
        </p:spPr>
        <p:txBody>
          <a:bodyPr/>
          <a:lstStyle/>
          <a:p>
            <a:r>
              <a:rPr lang="pt-BR" sz="2800" dirty="0" smtClean="0"/>
              <a:t>O Efeito Borboleta</a:t>
            </a:r>
            <a:endParaRPr lang="pt-BR" sz="2800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31540" y="2492896"/>
            <a:ext cx="8280920" cy="1728192"/>
          </a:xfrm>
        </p:spPr>
        <p:txBody>
          <a:bodyPr/>
          <a:lstStyle/>
          <a:p>
            <a:pPr marL="0" indent="0" algn="ctr">
              <a:buNone/>
            </a:pPr>
            <a:r>
              <a:rPr lang="pt-BR" sz="3200" dirty="0" smtClean="0"/>
              <a:t>“Uma inocente má prática com ORM pode parar um sistema em produção, causando prejuízos para o cliente e imagem da empresa.”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6611944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Caso real - CREDZ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>
          <a:xfrm>
            <a:off x="431540" y="1196752"/>
            <a:ext cx="8280920" cy="1152128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Cenário:</a:t>
            </a:r>
          </a:p>
          <a:p>
            <a:r>
              <a:rPr lang="pt-BR" sz="2200" i="0" dirty="0" smtClean="0"/>
              <a:t>Tela de exportação de agenda financeira.</a:t>
            </a:r>
          </a:p>
          <a:p>
            <a:r>
              <a:rPr lang="pt-BR" sz="2200" i="0" dirty="0" smtClean="0"/>
              <a:t>Rotina responsável por gerar um </a:t>
            </a:r>
            <a:r>
              <a:rPr lang="pt-BR" sz="2200" i="0" dirty="0" err="1" smtClean="0"/>
              <a:t>txt</a:t>
            </a:r>
            <a:r>
              <a:rPr lang="pt-BR" sz="2200" i="0" dirty="0" smtClean="0"/>
              <a:t>, a partir da leitura de algumas tabelas com grande volume de dados.</a:t>
            </a:r>
          </a:p>
          <a:p>
            <a:r>
              <a:rPr lang="pt-BR" sz="2200" i="0" dirty="0" smtClean="0"/>
              <a:t>Durante os testes e homologação não era perceptível um “N+1” na rotina, em virtude do baixo volume de registros.</a:t>
            </a:r>
          </a:p>
          <a:p>
            <a:endParaRPr lang="pt-BR" i="0" dirty="0" smtClean="0"/>
          </a:p>
          <a:p>
            <a:pPr marL="0" indent="0">
              <a:buNone/>
            </a:pPr>
            <a:r>
              <a:rPr lang="pt-BR" sz="2400" b="1" i="0" dirty="0" smtClean="0"/>
              <a:t>Resultado:</a:t>
            </a:r>
          </a:p>
          <a:p>
            <a:r>
              <a:rPr lang="pt-BR" sz="2200" i="0" dirty="0" smtClean="0"/>
              <a:t>A funcionalidade parou em produção após atingir um grande volume de registros.</a:t>
            </a:r>
          </a:p>
        </p:txBody>
      </p:sp>
    </p:spTree>
    <p:extLst>
      <p:ext uri="{BB962C8B-B14F-4D97-AF65-F5344CB8AC3E}">
        <p14:creationId xmlns:p14="http://schemas.microsoft.com/office/powerpoint/2010/main" val="29064285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51520" y="188640"/>
            <a:ext cx="8640960" cy="648072"/>
          </a:xfrm>
        </p:spPr>
        <p:txBody>
          <a:bodyPr/>
          <a:lstStyle/>
          <a:p>
            <a:r>
              <a:rPr lang="pt-BR" sz="3200" dirty="0" smtClean="0"/>
              <a:t>ORM</a:t>
            </a:r>
            <a:endParaRPr lang="pt-BR" sz="3200" dirty="0"/>
          </a:p>
        </p:txBody>
      </p:sp>
      <p:pic>
        <p:nvPicPr>
          <p:cNvPr id="1026" name="Picture 2" descr="http://blog.crushpath.com/wp-content/uploads/2014/03/orange-5-hi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66" y="1759046"/>
            <a:ext cx="3118062" cy="354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3967148" y="2761061"/>
            <a:ext cx="434926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dirty="0"/>
              <a:t>más práticas com </a:t>
            </a:r>
            <a:endParaRPr lang="pt-BR" sz="4000" dirty="0" smtClean="0"/>
          </a:p>
          <a:p>
            <a:r>
              <a:rPr lang="pt-BR" sz="4000" dirty="0" err="1" smtClean="0"/>
              <a:t>Entity</a:t>
            </a:r>
            <a:r>
              <a:rPr lang="pt-BR" sz="4000" dirty="0" smtClean="0"/>
              <a:t> </a:t>
            </a:r>
            <a:r>
              <a:rPr lang="pt-BR" sz="4000" dirty="0"/>
              <a:t>Framework</a:t>
            </a:r>
          </a:p>
        </p:txBody>
      </p:sp>
    </p:spTree>
    <p:extLst>
      <p:ext uri="{BB962C8B-B14F-4D97-AF65-F5344CB8AC3E}">
        <p14:creationId xmlns:p14="http://schemas.microsoft.com/office/powerpoint/2010/main" val="36215369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WI - Modelo de Apresentação - 2014 - Office 2013.pptx" id="{DB9BCBAC-7AA4-4E5E-BA7D-D56DDD00C02D}" vid="{14C24B2A-EAE3-4B05-B437-64A5B9454A2F}"/>
    </a:ext>
  </a:ext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CWI - Modelo de Apresentação - 2014</Template>
  <TotalTime>8331</TotalTime>
  <Words>1269</Words>
  <Application>Microsoft Office PowerPoint</Application>
  <PresentationFormat>Apresentação na tela (4:3)</PresentationFormat>
  <Paragraphs>203</Paragraphs>
  <Slides>46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46</vt:i4>
      </vt:variant>
    </vt:vector>
  </HeadingPairs>
  <TitlesOfParts>
    <vt:vector size="50" baseType="lpstr">
      <vt:lpstr>Arial</vt:lpstr>
      <vt:lpstr>Calibri</vt:lpstr>
      <vt:lpstr>Wingdings</vt:lpstr>
      <vt:lpstr>Design padrão</vt:lpstr>
      <vt:lpstr>ORM: O que estamos fazendo errado?</vt:lpstr>
      <vt:lpstr>Em pauta ...</vt:lpstr>
      <vt:lpstr>Conceito</vt:lpstr>
      <vt:lpstr>Benefícios</vt:lpstr>
      <vt:lpstr>O Efeito Borboleta</vt:lpstr>
      <vt:lpstr>O Efeito Borboleta</vt:lpstr>
      <vt:lpstr>O Efeito Borboleta</vt:lpstr>
      <vt:lpstr>Caso real - CREDZ</vt:lpstr>
      <vt:lpstr>ORM</vt:lpstr>
      <vt:lpstr>ORM – Modelo de dados dos exemplos</vt:lpstr>
      <vt:lpstr> N+1</vt:lpstr>
      <vt:lpstr> 1. N+1</vt:lpstr>
      <vt:lpstr> 1. N+1</vt:lpstr>
      <vt:lpstr> 1. N+1 – EF</vt:lpstr>
      <vt:lpstr>1. N+1 - NHibernate</vt:lpstr>
      <vt:lpstr>1. N+1</vt:lpstr>
      <vt:lpstr> 1. N+1</vt:lpstr>
      <vt:lpstr>Não utilizar projeção</vt:lpstr>
      <vt:lpstr>2. Não utilizar projeção</vt:lpstr>
      <vt:lpstr>2. Não utilizar projeção - EF</vt:lpstr>
      <vt:lpstr>2. Não utilizar projeção - NHibernate</vt:lpstr>
      <vt:lpstr>2. Não utilizar projeção - EF</vt:lpstr>
      <vt:lpstr>2. Não utilizar projeção - NHibernate</vt:lpstr>
      <vt:lpstr>2. Não utilizar projeção</vt:lpstr>
      <vt:lpstr>2. Não utilizar projeção</vt:lpstr>
      <vt:lpstr>Utilizando recursos desnecessários</vt:lpstr>
      <vt:lpstr>3. Utilizando recursos desnecessários</vt:lpstr>
      <vt:lpstr>3. Utilizando recursos desnecessários</vt:lpstr>
      <vt:lpstr>3. Utilizando recursos desnecessários</vt:lpstr>
      <vt:lpstr>3. Utilizando recursos desnecessários</vt:lpstr>
      <vt:lpstr>3. Utilizando recursos desnecessários</vt:lpstr>
      <vt:lpstr>3. Utilizando recursos desnecessários</vt:lpstr>
      <vt:lpstr>3. FlushMode - NHibernate</vt:lpstr>
      <vt:lpstr>3. FlushMode - NHibernate</vt:lpstr>
      <vt:lpstr>3. Utilizando recursos desnecessários</vt:lpstr>
      <vt:lpstr>Objetos desnecessários no contexto</vt:lpstr>
      <vt:lpstr>4. Objetos desnecessários no contexto</vt:lpstr>
      <vt:lpstr>4. Objetos desnecessários no contexto</vt:lpstr>
      <vt:lpstr>4. Objetos desnecessários no contexto</vt:lpstr>
      <vt:lpstr>4. Objetos desnecessários no contexto</vt:lpstr>
      <vt:lpstr>4. Objetos desnecessários no contexto</vt:lpstr>
      <vt:lpstr>4. Objetos desnecessários no contexto</vt:lpstr>
      <vt:lpstr>Mapeamento desnecessário</vt:lpstr>
      <vt:lpstr>5. Mapeamento desnecessário</vt:lpstr>
      <vt:lpstr> Evitando problemas</vt:lpstr>
      <vt:lpstr>Apresentação do PowerPoint</vt:lpstr>
    </vt:vector>
  </TitlesOfParts>
  <Manager>Qualidade</Manager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Márcia Daniela Scheid</dc:creator>
  <cp:lastModifiedBy>Marcelo Wildfaier da Silva</cp:lastModifiedBy>
  <cp:revision>233</cp:revision>
  <dcterms:created xsi:type="dcterms:W3CDTF">2014-06-04T21:08:51Z</dcterms:created>
  <dcterms:modified xsi:type="dcterms:W3CDTF">2015-08-10T18:26:55Z</dcterms:modified>
</cp:coreProperties>
</file>